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77"/>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592" r:id="rId60"/>
    <p:sldId id="593" r:id="rId61"/>
    <p:sldId id="594" r:id="rId62"/>
    <p:sldId id="595" r:id="rId63"/>
    <p:sldId id="596" r:id="rId64"/>
    <p:sldId id="597" r:id="rId65"/>
    <p:sldId id="598" r:id="rId66"/>
    <p:sldId id="599" r:id="rId67"/>
    <p:sldId id="600" r:id="rId68"/>
    <p:sldId id="601" r:id="rId69"/>
    <p:sldId id="602" r:id="rId70"/>
    <p:sldId id="603" r:id="rId71"/>
    <p:sldId id="604" r:id="rId72"/>
    <p:sldId id="605" r:id="rId73"/>
    <p:sldId id="606" r:id="rId74"/>
    <p:sldId id="607" r:id="rId75"/>
    <p:sldId id="608" r:id="rId7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70" d="100"/>
          <a:sy n="70" d="100"/>
        </p:scale>
        <p:origin x="-924" y="-24"/>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8/17/2011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edit the Colors and Fonts in the Styles group, under Change Styles.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 quick way to change fonts is by keying the font name.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GB" sz="1200" b="1" dirty="0" smtClean="0"/>
              <a:t>Take Note: </a:t>
            </a:r>
            <a:r>
              <a:rPr lang="en-GB" sz="1200" dirty="0" smtClean="0"/>
              <a:t>Document themes are the same throughout all Ofﬁce programs and can share the same appearance.</a:t>
            </a:r>
            <a:endParaRPr lang="en-US" sz="1200" dirty="0" smtClean="0"/>
          </a:p>
          <a:p>
            <a:endParaRPr lang="en-US" sz="1200" dirty="0" smtClean="0"/>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You can adjust the Name column by dragging the resize bar to the right to change the width.</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Deselect the text box and select again to see the hyphenated lines around the text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If you experience problems in saving the author’s name, complete one of the following actions: (1) Click the File tab, then Options. In the General category, under Personalize your copy of Microsoft Office section, key the author’s name by the User name box and initials. Changing the User Name will be discussed in Lesson 9; (2) Click the File tab and in the section Prepare for Sharing, click the </a:t>
            </a:r>
            <a:r>
              <a:rPr lang="en-US" sz="1200" i="1" dirty="0" smtClean="0"/>
              <a:t>Allow this information to be saved in your file </a:t>
            </a:r>
            <a:r>
              <a:rPr lang="en-US" sz="1200" dirty="0" smtClean="0"/>
              <a:t>link and then save. Prepare for Sharing will be discussed in Lesson 13. </a:t>
            </a:r>
          </a:p>
          <a:p>
            <a:r>
              <a:rPr lang="en-US" sz="1200" b="1" dirty="0" smtClean="0"/>
              <a:t>Another Way: </a:t>
            </a:r>
            <a:r>
              <a:rPr lang="en-US" sz="1200" dirty="0" smtClean="0"/>
              <a:t>On the Insert tab, in the Pages group, click the Cover Page button to insert a cover page. </a:t>
            </a:r>
          </a:p>
          <a:p>
            <a:r>
              <a:rPr lang="en-US" sz="1200" b="1" dirty="0" smtClean="0"/>
              <a:t>Another Way: </a:t>
            </a:r>
            <a:r>
              <a:rPr lang="en-US" sz="1200" dirty="0" smtClean="0"/>
              <a:t>In the Header &amp; Footer group, you can insert a header or footer or page number.</a:t>
            </a:r>
          </a:p>
          <a:p>
            <a:r>
              <a:rPr lang="en-US" sz="1200" dirty="0" smtClean="0"/>
              <a:t>Later </a:t>
            </a:r>
            <a:r>
              <a:rPr lang="en-US" sz="1200" dirty="0" smtClean="0"/>
              <a:t>in this lesson, you will learn to insert a watermark in the Page Background group.</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effectLst/>
                <a:latin typeface="+mn-lt"/>
                <a:ea typeface="ＭＳ Ｐゴシック" charset="-128"/>
                <a:cs typeface="ＭＳ Ｐゴシック" charset="-128"/>
              </a:rPr>
              <a:t>Another Way: </a:t>
            </a:r>
            <a:r>
              <a:rPr lang="en-US" sz="1200" kern="1200" dirty="0" smtClean="0">
                <a:solidFill>
                  <a:schemeClr val="tx1"/>
                </a:solidFill>
                <a:effectLst/>
                <a:latin typeface="+mn-lt"/>
                <a:ea typeface="ＭＳ Ｐゴシック" charset="-128"/>
                <a:cs typeface="ＭＳ Ｐゴシック" charset="-128"/>
              </a:rPr>
              <a:t>In the Insert tab, Symbols group, click the Equation button and select an equation from the built-in menu.</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On the Insert tab, in the Text group, click Date &amp; Time to open the Date and Time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Earlier </a:t>
            </a:r>
            <a:r>
              <a:rPr lang="en-US" sz="1200" dirty="0" smtClean="0"/>
              <a:t>in this lesson, you learned to insert a watermark using the Building Blocks Organizer.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Scroll down to the first footer on page one and double-click on the footer; the Header &amp; Footer Tools displays. Click Page Number and then Format Page Numbers to open the Page Number Format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dirty="0" smtClean="0"/>
              <a:t>Earlier </a:t>
            </a:r>
            <a:r>
              <a:rPr lang="en-US" sz="1200" dirty="0" smtClean="0"/>
              <a:t>in this lesson, you learned how to insert headers and footers using Quick Parts.</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Click the Insert tab and in the Header &amp; Footer group, click Edit Header.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Double-click the Header or Footer and press Delete. This will remove all headers or footers.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dirty="0" smtClean="0"/>
              <a:t>Take Note: </a:t>
            </a:r>
            <a:r>
              <a:rPr lang="en-US" sz="1200" dirty="0" smtClean="0"/>
              <a:t>Applying a theme changes the overall design of the entire document.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8/17/2011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8/17/2011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8/17/2011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8/17/2011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8/17/2011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8/17/2011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8/17/2011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8/17/2011</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590800"/>
            <a:ext cx="8534400" cy="982216"/>
          </a:xfrm>
        </p:spPr>
        <p:txBody>
          <a:bodyPr lIns="45720" rIns="45720">
            <a:normAutofit fontScale="90000"/>
          </a:bodyPr>
          <a:lstStyle/>
          <a:p>
            <a:pPr algn="r">
              <a:defRPr/>
            </a:pPr>
            <a:r>
              <a:rPr lang="en-US" sz="4200" dirty="0" smtClean="0">
                <a:ea typeface="+mj-ea"/>
                <a:cs typeface="+mj-cs"/>
              </a:rPr>
              <a:t>Working with Themes, </a:t>
            </a:r>
            <a:br>
              <a:rPr lang="en-US" sz="4200" dirty="0" smtClean="0">
                <a:ea typeface="+mj-ea"/>
                <a:cs typeface="+mj-cs"/>
              </a:rPr>
            </a:br>
            <a:r>
              <a:rPr lang="en-US" sz="4200" dirty="0" smtClean="0">
                <a:ea typeface="+mj-ea"/>
                <a:cs typeface="+mj-cs"/>
              </a:rPr>
              <a:t>Quick Parts, Page Backgrounds, </a:t>
            </a:r>
            <a:br>
              <a:rPr lang="en-US" sz="4200" dirty="0" smtClean="0">
                <a:ea typeface="+mj-ea"/>
                <a:cs typeface="+mj-cs"/>
              </a:rPr>
            </a:br>
            <a:r>
              <a:rPr lang="en-US" sz="4200" dirty="0" smtClean="0">
                <a:ea typeface="+mj-ea"/>
                <a:cs typeface="+mj-cs"/>
              </a:rPr>
              <a:t>and Headers and Footers</a:t>
            </a:r>
          </a:p>
        </p:txBody>
      </p:sp>
      <p:sp>
        <p:nvSpPr>
          <p:cNvPr id="15366" name="Subtitle 2"/>
          <p:cNvSpPr>
            <a:spLocks noGrp="1"/>
          </p:cNvSpPr>
          <p:nvPr>
            <p:ph type="body" idx="1"/>
          </p:nvPr>
        </p:nvSpPr>
        <p:spPr>
          <a:xfrm>
            <a:off x="304800" y="3645024"/>
            <a:ext cx="8183563" cy="545976"/>
          </a:xfrm>
        </p:spPr>
        <p:txBody>
          <a:bodyPr lIns="182880" tIns="0"/>
          <a:lstStyle/>
          <a:p>
            <a:pPr marL="36513" indent="0" algn="r">
              <a:spcBef>
                <a:spcPct val="0"/>
              </a:spcBef>
              <a:buFontTx/>
              <a:buNone/>
            </a:pPr>
            <a:r>
              <a:rPr lang="en-US" sz="2800" dirty="0" smtClean="0"/>
              <a:t>Lesson 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and Customizing a Theme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a:t>a business environment, the company may want to show consistency by customizing a theme to be used for reports throughout the organization. </a:t>
            </a:r>
            <a:endParaRPr lang="en-US" sz="2400" dirty="0" smtClean="0"/>
          </a:p>
          <a:p>
            <a:r>
              <a:rPr lang="en-US" sz="2400" dirty="0" smtClean="0"/>
              <a:t>In </a:t>
            </a:r>
            <a:r>
              <a:rPr lang="en-US" sz="2400" dirty="0" smtClean="0"/>
              <a:t>the following exercise, </a:t>
            </a:r>
            <a:r>
              <a:rPr lang="en-US" sz="2400" dirty="0"/>
              <a:t>you create, customize, and apply a new theme to a document. </a:t>
            </a:r>
          </a:p>
        </p:txBody>
      </p:sp>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Create and Customize a Theme</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In </a:t>
            </a:r>
            <a:r>
              <a:rPr lang="en-US" sz="2400" dirty="0"/>
              <a:t>the </a:t>
            </a:r>
            <a:r>
              <a:rPr lang="en-US" sz="2400" i="1" dirty="0"/>
              <a:t>Themes</a:t>
            </a:r>
            <a:r>
              <a:rPr lang="en-US" sz="2400" dirty="0"/>
              <a:t> group, click the </a:t>
            </a:r>
            <a:r>
              <a:rPr lang="en-US" sz="2400" b="1" dirty="0"/>
              <a:t>Theme Colors </a:t>
            </a:r>
            <a:r>
              <a:rPr lang="en-US" sz="2400" dirty="0"/>
              <a:t>button to open the Colors menu </a:t>
            </a:r>
            <a:r>
              <a:rPr lang="en-US" sz="2400" dirty="0" smtClean="0"/>
              <a:t>(see </a:t>
            </a:r>
            <a:r>
              <a:rPr lang="en-US" sz="2400" dirty="0" smtClean="0"/>
              <a:t>Slide </a:t>
            </a:r>
            <a:r>
              <a:rPr lang="en-US" sz="2400" dirty="0" smtClean="0"/>
              <a:t>5)</a:t>
            </a:r>
            <a:r>
              <a:rPr lang="en-US" sz="2400" dirty="0"/>
              <a:t>. The Theme Colors contain predefined formatting colors with text and background colors, six accent colors, and two hyperlink colors. These colors can be customized and saved with a new name</a:t>
            </a:r>
            <a:r>
              <a:rPr lang="en-US" sz="2400" dirty="0" smtClean="0"/>
              <a:t>.</a:t>
            </a:r>
            <a:endParaRPr lang="en-US" sz="2400" dirty="0"/>
          </a:p>
        </p:txBody>
      </p:sp>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and Customize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At </a:t>
            </a:r>
            <a:r>
              <a:rPr lang="en-US" sz="2400" dirty="0"/>
              <a:t>the bottom of </a:t>
            </a:r>
            <a:r>
              <a:rPr lang="en-US" sz="2400" dirty="0" smtClean="0"/>
              <a:t/>
            </a:r>
            <a:br>
              <a:rPr lang="en-US" sz="2400" dirty="0" smtClean="0"/>
            </a:br>
            <a:r>
              <a:rPr lang="en-US" sz="2400" dirty="0" smtClean="0"/>
              <a:t>the </a:t>
            </a:r>
            <a:r>
              <a:rPr lang="en-US" sz="2400" dirty="0"/>
              <a:t>Colors menu, </a:t>
            </a:r>
            <a:r>
              <a:rPr lang="en-US" sz="2400" dirty="0" smtClean="0"/>
              <a:t/>
            </a:r>
            <a:br>
              <a:rPr lang="en-US" sz="2400" dirty="0" smtClean="0"/>
            </a:br>
            <a:r>
              <a:rPr lang="en-US" sz="2400" dirty="0" smtClean="0"/>
              <a:t>click </a:t>
            </a:r>
            <a:r>
              <a:rPr lang="en-US" sz="2400" b="1" dirty="0"/>
              <a:t>Create New </a:t>
            </a:r>
            <a:r>
              <a:rPr lang="en-US" sz="2400" b="1" dirty="0" smtClean="0"/>
              <a:t/>
            </a:r>
            <a:br>
              <a:rPr lang="en-US" sz="2400" b="1" dirty="0" smtClean="0"/>
            </a:br>
            <a:r>
              <a:rPr lang="en-US" sz="2400" b="1" dirty="0" smtClean="0"/>
              <a:t>Theme </a:t>
            </a:r>
            <a:r>
              <a:rPr lang="en-US" sz="2400" b="1" dirty="0"/>
              <a:t>Colors</a:t>
            </a:r>
            <a:r>
              <a:rPr lang="en-US" sz="2400" dirty="0"/>
              <a:t>; the </a:t>
            </a:r>
            <a:r>
              <a:rPr lang="en-US" sz="2400" dirty="0" smtClean="0"/>
              <a:t/>
            </a:r>
            <a:br>
              <a:rPr lang="en-US" sz="2400" dirty="0" smtClean="0"/>
            </a:br>
            <a:r>
              <a:rPr lang="en-US" sz="2400" i="1" dirty="0" smtClean="0"/>
              <a:t>Create </a:t>
            </a:r>
            <a:r>
              <a:rPr lang="en-US" sz="2400" i="1" dirty="0"/>
              <a:t>New Theme </a:t>
            </a:r>
            <a:r>
              <a:rPr lang="en-US" sz="2400" i="1" dirty="0" smtClean="0"/>
              <a:t/>
            </a:r>
            <a:br>
              <a:rPr lang="en-US" sz="2400" i="1" dirty="0" smtClean="0"/>
            </a:br>
            <a:r>
              <a:rPr lang="en-US" sz="2400" i="1" dirty="0" smtClean="0"/>
              <a:t>Colors</a:t>
            </a:r>
            <a:r>
              <a:rPr lang="en-US" sz="2400" dirty="0" smtClean="0"/>
              <a:t> </a:t>
            </a:r>
            <a:r>
              <a:rPr lang="en-US" sz="2400" dirty="0"/>
              <a:t>dialog box </a:t>
            </a:r>
            <a:r>
              <a:rPr lang="en-US" sz="2400" dirty="0" smtClean="0"/>
              <a:t/>
            </a:r>
            <a:br>
              <a:rPr lang="en-US" sz="2400" dirty="0" smtClean="0"/>
            </a:br>
            <a:r>
              <a:rPr lang="en-US" sz="2400" dirty="0" smtClean="0"/>
              <a:t>opens as shown </a:t>
            </a:r>
            <a:br>
              <a:rPr lang="en-US" sz="2400" dirty="0" smtClean="0"/>
            </a:br>
            <a:r>
              <a:rPr lang="en-US" sz="2400" dirty="0" smtClean="0"/>
              <a:t>at right.</a:t>
            </a:r>
          </a:p>
          <a:p>
            <a:pPr marL="457200" indent="-457200">
              <a:buFont typeface="+mj-lt"/>
              <a:buAutoNum type="arabicPeriod" startAt="2"/>
            </a:pPr>
            <a:r>
              <a:rPr lang="en-US" sz="2400" dirty="0" smtClean="0"/>
              <a:t>In </a:t>
            </a:r>
            <a:r>
              <a:rPr lang="en-US" sz="2400" dirty="0"/>
              <a:t>the </a:t>
            </a:r>
            <a:r>
              <a:rPr lang="en-US" sz="2400" i="1" dirty="0"/>
              <a:t>Name</a:t>
            </a:r>
            <a:r>
              <a:rPr lang="en-US" sz="2400" dirty="0"/>
              <a:t> text </a:t>
            </a:r>
            <a:r>
              <a:rPr lang="en-US" sz="2400" dirty="0" smtClean="0"/>
              <a:t/>
            </a:r>
            <a:br>
              <a:rPr lang="en-US" sz="2400" dirty="0" smtClean="0"/>
            </a:br>
            <a:r>
              <a:rPr lang="en-US" sz="2400" dirty="0" smtClean="0"/>
              <a:t>box</a:t>
            </a:r>
            <a:r>
              <a:rPr lang="en-US" sz="2400" dirty="0"/>
              <a:t>, replace Custom 1 by keying </a:t>
            </a:r>
            <a:r>
              <a:rPr lang="en-US" sz="2400" b="1" dirty="0" err="1"/>
              <a:t>Corporate_your</a:t>
            </a:r>
            <a:r>
              <a:rPr lang="en-US" sz="2400" b="1" dirty="0"/>
              <a:t> initials</a:t>
            </a:r>
            <a:r>
              <a:rPr lang="en-US" sz="2400" dirty="0"/>
              <a:t>. Click </a:t>
            </a:r>
            <a:r>
              <a:rPr lang="en-US" sz="2400" b="1" dirty="0"/>
              <a:t>Save</a:t>
            </a:r>
            <a:r>
              <a:rPr lang="en-US" sz="2400" dirty="0"/>
              <a:t>; the dialog box closes and you have defined a new custom theme color name based on default colors</a:t>
            </a:r>
            <a:r>
              <a:rPr lang="en-US" sz="2400" dirty="0" smtClean="0"/>
              <a:t>.</a:t>
            </a:r>
            <a:endParaRPr lang="en-US" sz="2400" dirty="0"/>
          </a:p>
        </p:txBody>
      </p:sp>
      <p:pic>
        <p:nvPicPr>
          <p:cNvPr id="2" name="Picture 1" descr="07.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888" y="1700808"/>
            <a:ext cx="4922192" cy="3079264"/>
          </a:xfrm>
          <a:prstGeom prst="rect">
            <a:avLst/>
          </a:prstGeom>
        </p:spPr>
      </p:pic>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and Customize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Colors</a:t>
            </a:r>
            <a:r>
              <a:rPr lang="en-US" sz="2400" dirty="0"/>
              <a:t> and under the Custom section place your insertion point over </a:t>
            </a:r>
            <a:r>
              <a:rPr lang="en-US" sz="2400" b="1" dirty="0" err="1"/>
              <a:t>Corporate_your</a:t>
            </a:r>
            <a:r>
              <a:rPr lang="en-US" sz="2400" b="1" dirty="0"/>
              <a:t> initials. </a:t>
            </a:r>
            <a:r>
              <a:rPr lang="en-US" sz="2400" dirty="0"/>
              <a:t>Right-click this theme name, then click </a:t>
            </a:r>
            <a:r>
              <a:rPr lang="en-US" sz="2400" b="1" dirty="0"/>
              <a:t>Edit </a:t>
            </a:r>
            <a:r>
              <a:rPr lang="en-US" sz="2400" dirty="0"/>
              <a:t>from the pop-up menu that appears. The </a:t>
            </a:r>
            <a:r>
              <a:rPr lang="en-US" sz="2400" i="1" dirty="0"/>
              <a:t>Edit Theme Colors</a:t>
            </a:r>
            <a:r>
              <a:rPr lang="en-US" sz="2400" dirty="0"/>
              <a:t> dialog box appears.</a:t>
            </a:r>
          </a:p>
          <a:p>
            <a:pPr marL="457200" indent="-457200">
              <a:buFont typeface="+mj-lt"/>
              <a:buAutoNum type="arabicPeriod" startAt="4"/>
            </a:pPr>
            <a:r>
              <a:rPr lang="en-US" sz="2400" dirty="0" smtClean="0"/>
              <a:t>In </a:t>
            </a:r>
            <a:r>
              <a:rPr lang="en-US" sz="2400" dirty="0"/>
              <a:t>the list of theme colors, click the </a:t>
            </a:r>
            <a:r>
              <a:rPr lang="en-US" sz="2400" b="1" dirty="0"/>
              <a:t>Accent 2 drop-down arrow</a:t>
            </a:r>
            <a:r>
              <a:rPr lang="en-US" sz="2400" dirty="0"/>
              <a:t> to produce a menu of colors for this element. In the fourth column of the menu’s sixth row select </a:t>
            </a:r>
            <a:r>
              <a:rPr lang="en-US" sz="2400" b="1" dirty="0"/>
              <a:t>Tan, Text 2, Darker 50%</a:t>
            </a:r>
            <a:r>
              <a:rPr lang="en-US" sz="2400" dirty="0"/>
              <a:t>. Click </a:t>
            </a:r>
            <a:r>
              <a:rPr lang="en-US" sz="2400" b="1" dirty="0"/>
              <a:t>Save</a:t>
            </a:r>
            <a:r>
              <a:rPr lang="en-US" sz="2400" dirty="0"/>
              <a:t>. You changed the default color to a specific color and created your own custom theme colors for your document.</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and Customize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dirty="0"/>
              <a:t>the </a:t>
            </a:r>
            <a:r>
              <a:rPr lang="en-US" sz="2400" b="1" dirty="0"/>
              <a:t>Fonts</a:t>
            </a:r>
            <a:r>
              <a:rPr lang="en-US" sz="2400" dirty="0"/>
              <a:t> button to produce the </a:t>
            </a:r>
            <a:r>
              <a:rPr lang="en-US" sz="2400" i="1" dirty="0"/>
              <a:t>Theme Fonts</a:t>
            </a:r>
            <a:r>
              <a:rPr lang="en-US" sz="2400" dirty="0"/>
              <a:t> menu </a:t>
            </a:r>
            <a:r>
              <a:rPr lang="en-US" sz="2400" dirty="0" smtClean="0"/>
              <a:t>(see slide 6)</a:t>
            </a:r>
            <a:r>
              <a:rPr lang="en-US" sz="2400" dirty="0"/>
              <a:t>. In the menu, click </a:t>
            </a:r>
            <a:r>
              <a:rPr lang="en-US" sz="2400" b="1" dirty="0"/>
              <a:t>Create New Theme Fonts</a:t>
            </a:r>
            <a:r>
              <a:rPr lang="en-US" sz="2400" dirty="0"/>
              <a:t>;</a:t>
            </a:r>
            <a:r>
              <a:rPr lang="en-US" sz="2400" b="1" dirty="0"/>
              <a:t> </a:t>
            </a:r>
            <a:r>
              <a:rPr lang="en-US" sz="2400" dirty="0"/>
              <a:t>the </a:t>
            </a:r>
            <a:r>
              <a:rPr lang="en-US" sz="2400" i="1" dirty="0"/>
              <a:t>Create New Theme Fonts</a:t>
            </a:r>
            <a:r>
              <a:rPr lang="en-US" sz="2400" dirty="0"/>
              <a:t> dialog box opens. In the </a:t>
            </a:r>
            <a:r>
              <a:rPr lang="en-US" sz="2400" i="1" dirty="0"/>
              <a:t>Name</a:t>
            </a:r>
            <a:r>
              <a:rPr lang="en-US" sz="2400" dirty="0"/>
              <a:t> text box, replace Custom 1 by keying </a:t>
            </a:r>
            <a:r>
              <a:rPr lang="en-US" sz="2400" b="1" dirty="0" err="1"/>
              <a:t>CorporateFonts_your</a:t>
            </a:r>
            <a:r>
              <a:rPr lang="en-US" sz="2400" b="1" dirty="0"/>
              <a:t> initials</a:t>
            </a:r>
            <a:r>
              <a:rPr lang="en-US" sz="2400" dirty="0"/>
              <a:t>.</a:t>
            </a:r>
          </a:p>
          <a:p>
            <a:pPr marL="457200" indent="-457200">
              <a:buFont typeface="+mj-lt"/>
              <a:buAutoNum type="arabicPeriod" startAt="6"/>
            </a:pPr>
            <a:r>
              <a:rPr lang="en-US" sz="2400" dirty="0" smtClean="0"/>
              <a:t>Change </a:t>
            </a:r>
            <a:r>
              <a:rPr lang="en-US" sz="2400" dirty="0"/>
              <a:t>the Heading Font and Body Font to </a:t>
            </a:r>
            <a:r>
              <a:rPr lang="en-US" sz="2400" b="1" dirty="0"/>
              <a:t>Arial</a:t>
            </a:r>
            <a:r>
              <a:rPr lang="en-US" sz="2400" dirty="0"/>
              <a:t>; notice the preview of your font choices that appears in the Sample pane of the dialog box. Click </a:t>
            </a:r>
            <a:r>
              <a:rPr lang="en-US" sz="2400" b="1" dirty="0"/>
              <a:t>Save</a:t>
            </a:r>
            <a:r>
              <a:rPr lang="en-US" sz="2400" dirty="0"/>
              <a:t> to close the dialog box and apply your font choices to the document.</a:t>
            </a:r>
          </a:p>
          <a:p>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and Customize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the </a:t>
            </a:r>
            <a:r>
              <a:rPr lang="en-US" sz="2400" b="1" dirty="0"/>
              <a:t>Effects</a:t>
            </a:r>
            <a:r>
              <a:rPr lang="en-US" sz="2400" dirty="0"/>
              <a:t> button and select </a:t>
            </a:r>
            <a:r>
              <a:rPr lang="en-US" sz="2400" b="1" dirty="0"/>
              <a:t>Concourse</a:t>
            </a:r>
            <a:r>
              <a:rPr lang="en-US" sz="2400" dirty="0"/>
              <a:t> from the menu that appears </a:t>
            </a:r>
            <a:r>
              <a:rPr lang="en-US" sz="2400" dirty="0" smtClean="0"/>
              <a:t>(see slide 7)</a:t>
            </a:r>
            <a:r>
              <a:rPr lang="en-US" sz="2400" dirty="0"/>
              <a:t>. When applying shapes to your document, such as a bevel shape, the shape will display based on the effect you selected. Notice the change in the bevel shape on page one by the second paragraph under the heading </a:t>
            </a:r>
            <a:r>
              <a:rPr lang="en-US" sz="2400" i="1" dirty="0"/>
              <a:t>Introduction</a:t>
            </a:r>
            <a:r>
              <a:rPr lang="en-US" sz="2400" dirty="0"/>
              <a:t> </a:t>
            </a:r>
            <a:r>
              <a:rPr lang="en-US" sz="2400" dirty="0" smtClean="0"/>
              <a:t>as shown below.</a:t>
            </a:r>
            <a:endParaRPr lang="en-US" sz="2400" dirty="0"/>
          </a:p>
        </p:txBody>
      </p:sp>
      <p:pic>
        <p:nvPicPr>
          <p:cNvPr id="2" name="Picture 1" descr="07.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4320024"/>
            <a:ext cx="7974938" cy="1491496"/>
          </a:xfrm>
          <a:prstGeom prst="rect">
            <a:avLst/>
          </a:prstGeom>
        </p:spPr>
      </p:pic>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and Customize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b="1" dirty="0" smtClean="0"/>
              <a:t>SAVE</a:t>
            </a:r>
            <a:r>
              <a:rPr lang="en-US" sz="2400" dirty="0" smtClean="0"/>
              <a:t> </a:t>
            </a:r>
            <a:r>
              <a:rPr lang="en-US" sz="2400" dirty="0"/>
              <a:t>the document as </a:t>
            </a:r>
            <a:r>
              <a:rPr lang="en-US" sz="2400" b="1" i="1" dirty="0"/>
              <a:t>hosting_term1</a:t>
            </a:r>
            <a:r>
              <a:rPr lang="en-US" sz="2400" dirty="0"/>
              <a:t> in your USB flash drive in the lesson folder.</a:t>
            </a:r>
          </a:p>
          <a:p>
            <a:r>
              <a:rPr lang="en-US" sz="2400" b="1" dirty="0"/>
              <a:t>LEAVE</a:t>
            </a:r>
            <a:r>
              <a:rPr lang="en-US" sz="2400" dirty="0"/>
              <a:t> the document open to use in the next exercise</a:t>
            </a:r>
            <a:r>
              <a:rPr lang="en-US" sz="2400" dirty="0" smtClean="0"/>
              <a:t>.</a:t>
            </a:r>
            <a:endParaRPr lang="en-US" sz="2400" dirty="0"/>
          </a:p>
        </p:txBody>
      </p:sp>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Quick Parts in a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Building </a:t>
            </a:r>
            <a:r>
              <a:rPr lang="en-US" sz="2400" dirty="0"/>
              <a:t>Blocks are organized in galleries and sorted by category. </a:t>
            </a:r>
            <a:endParaRPr lang="en-US" sz="2400" dirty="0" smtClean="0"/>
          </a:p>
          <a:p>
            <a:r>
              <a:rPr lang="en-US" sz="2400" dirty="0" smtClean="0"/>
              <a:t>In </a:t>
            </a:r>
            <a:r>
              <a:rPr lang="en-US" sz="2400" dirty="0"/>
              <a:t>the Building Block gallery, you can insert cover pages, headers, footers, page numbers, text boxes, and watermarks. </a:t>
            </a:r>
            <a:endParaRPr lang="en-US" sz="2400" dirty="0" smtClean="0"/>
          </a:p>
          <a:p>
            <a:r>
              <a:rPr lang="en-US" sz="2400" dirty="0" smtClean="0"/>
              <a:t>Another </a:t>
            </a:r>
            <a:r>
              <a:rPr lang="en-US" sz="2400" dirty="0"/>
              <a:t>term for building blocks is AutoText, and both features are used the same way. </a:t>
            </a:r>
            <a:endParaRPr lang="en-US" sz="2400" dirty="0" smtClean="0"/>
          </a:p>
          <a:p>
            <a:r>
              <a:rPr lang="en-US" sz="2400" dirty="0" smtClean="0"/>
              <a:t>In </a:t>
            </a:r>
            <a:r>
              <a:rPr lang="en-US" sz="2400" dirty="0" smtClean="0"/>
              <a:t>the following exercise, </a:t>
            </a:r>
            <a:r>
              <a:rPr lang="en-US" sz="2400" dirty="0"/>
              <a:t>you learn to use built-in building blocks and insert fields in a document</a:t>
            </a:r>
            <a:r>
              <a:rPr lang="en-US" sz="2400" dirty="0" smtClean="0"/>
              <a:t>.</a:t>
            </a:r>
            <a:endParaRPr lang="en-US" sz="2400" dirty="0"/>
          </a:p>
        </p:txBody>
      </p:sp>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Built-In Building Blocks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Building </a:t>
            </a:r>
            <a:r>
              <a:rPr lang="en-US" sz="2400" b="1" i="1" dirty="0"/>
              <a:t>blocks</a:t>
            </a:r>
            <a:r>
              <a:rPr lang="en-US" sz="2400" dirty="0"/>
              <a:t> contain several built-in reusable content such text, graphics, and objects. </a:t>
            </a:r>
            <a:endParaRPr lang="en-US" sz="2400" dirty="0" smtClean="0"/>
          </a:p>
          <a:p>
            <a:r>
              <a:rPr lang="en-US" sz="2400" dirty="0" smtClean="0"/>
              <a:t>Building </a:t>
            </a:r>
            <a:r>
              <a:rPr lang="en-US" sz="2400" dirty="0"/>
              <a:t>blocks are easily managed and inserted in a document for a quick format</a:t>
            </a:r>
            <a:r>
              <a:rPr lang="en-US" sz="2400" dirty="0" smtClean="0"/>
              <a:t>.</a:t>
            </a:r>
            <a:endParaRPr lang="en-US" sz="2400" dirty="0"/>
          </a:p>
        </p:txBody>
      </p:sp>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Use Built-In Building Blocks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 </a:t>
            </a:r>
            <a:r>
              <a:rPr lang="en-US" sz="2400" dirty="0"/>
              <a:t>the document that is open from the previous exercise.</a:t>
            </a:r>
          </a:p>
          <a:p>
            <a:pPr marL="457200" lvl="0" indent="-457200">
              <a:buFont typeface="+mj-lt"/>
              <a:buAutoNum type="arabicPeriod"/>
            </a:pPr>
            <a:r>
              <a:rPr lang="en-US" sz="2400" dirty="0"/>
              <a:t>On the </a:t>
            </a:r>
            <a:r>
              <a:rPr lang="en-US" sz="2400" i="1" dirty="0"/>
              <a:t>Insert</a:t>
            </a:r>
            <a:r>
              <a:rPr lang="en-US" sz="2400" dirty="0"/>
              <a:t> tab, in the </a:t>
            </a:r>
            <a:r>
              <a:rPr lang="en-US" sz="2400" i="1" dirty="0"/>
              <a:t>Text</a:t>
            </a:r>
            <a:r>
              <a:rPr lang="en-US" sz="2400" dirty="0"/>
              <a:t> group, click the </a:t>
            </a:r>
            <a:r>
              <a:rPr lang="en-US" sz="2400" b="1" dirty="0"/>
              <a:t>Quick Parts</a:t>
            </a:r>
            <a:r>
              <a:rPr lang="en-US" sz="2400" dirty="0"/>
              <a:t> button to display the Quick Parts menu, as shown </a:t>
            </a:r>
            <a:r>
              <a:rPr lang="en-US" sz="2400" dirty="0" smtClean="0"/>
              <a:t>below.</a:t>
            </a:r>
            <a:endParaRPr lang="en-US" sz="2400" dirty="0"/>
          </a:p>
        </p:txBody>
      </p:sp>
      <p:pic>
        <p:nvPicPr>
          <p:cNvPr id="2" name="Picture 1" descr="07.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440" y="3214752"/>
            <a:ext cx="7934960" cy="2567192"/>
          </a:xfrm>
          <a:prstGeom prst="rect">
            <a:avLst/>
          </a:prstGeom>
        </p:spPr>
      </p:pic>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2" name="Picture 1" descr="07.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320" y="1809195"/>
            <a:ext cx="8087360" cy="345297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484784"/>
            <a:ext cx="8229600" cy="4992216"/>
          </a:xfrm>
        </p:spPr>
        <p:txBody>
          <a:bodyPr/>
          <a:lstStyle/>
          <a:p>
            <a:pPr marL="457200" lvl="0" indent="-457200">
              <a:buFont typeface="+mj-lt"/>
              <a:buAutoNum type="arabicPeriod" startAt="2"/>
            </a:pPr>
            <a:r>
              <a:rPr lang="en-US" sz="2000" dirty="0"/>
              <a:t>Click the </a:t>
            </a:r>
            <a:r>
              <a:rPr lang="en-US" sz="2000" b="1" dirty="0"/>
              <a:t>Building Blocks </a:t>
            </a:r>
            <a:r>
              <a:rPr lang="en-US" sz="2000" b="1" dirty="0" smtClean="0"/>
              <a:t/>
            </a:r>
            <a:br>
              <a:rPr lang="en-US" sz="2000" b="1" dirty="0" smtClean="0"/>
            </a:br>
            <a:r>
              <a:rPr lang="en-US" sz="2000" b="1" dirty="0" smtClean="0"/>
              <a:t>Organizer</a:t>
            </a:r>
            <a:r>
              <a:rPr lang="en-US" sz="2000" dirty="0" smtClean="0"/>
              <a:t> </a:t>
            </a:r>
            <a:r>
              <a:rPr lang="en-US" sz="2000" dirty="0"/>
              <a:t>menu option </a:t>
            </a:r>
            <a:r>
              <a:rPr lang="en-US" sz="2000" dirty="0" smtClean="0"/>
              <a:t>to </a:t>
            </a:r>
            <a:br>
              <a:rPr lang="en-US" sz="2000" dirty="0" smtClean="0"/>
            </a:br>
            <a:r>
              <a:rPr lang="en-US" sz="2000" dirty="0" smtClean="0"/>
              <a:t>display </a:t>
            </a:r>
            <a:r>
              <a:rPr lang="en-US" sz="2000" dirty="0"/>
              <a:t>the </a:t>
            </a:r>
            <a:r>
              <a:rPr lang="en-US" sz="2000" i="1" dirty="0"/>
              <a:t>Building </a:t>
            </a:r>
            <a:r>
              <a:rPr lang="en-US" sz="2000" i="1" dirty="0" smtClean="0"/>
              <a:t>Blocks </a:t>
            </a:r>
            <a:br>
              <a:rPr lang="en-US" sz="2000" i="1" dirty="0" smtClean="0"/>
            </a:br>
            <a:r>
              <a:rPr lang="en-US" sz="2000" i="1" dirty="0" smtClean="0"/>
              <a:t>Organizer</a:t>
            </a:r>
            <a:r>
              <a:rPr lang="en-US" sz="2000" dirty="0" smtClean="0"/>
              <a:t> </a:t>
            </a:r>
            <a:r>
              <a:rPr lang="en-US" sz="2000" dirty="0"/>
              <a:t>dialog </a:t>
            </a:r>
            <a:r>
              <a:rPr lang="en-US" sz="2000" dirty="0" smtClean="0"/>
              <a:t>box</a:t>
            </a:r>
            <a:r>
              <a:rPr lang="en-US" sz="2000" dirty="0"/>
              <a:t>, as </a:t>
            </a:r>
            <a:r>
              <a:rPr lang="en-US" sz="2000" dirty="0" smtClean="0"/>
              <a:t/>
            </a:r>
            <a:br>
              <a:rPr lang="en-US" sz="2000" dirty="0" smtClean="0"/>
            </a:br>
            <a:r>
              <a:rPr lang="en-US" sz="2000" dirty="0" smtClean="0"/>
              <a:t>shown at right. </a:t>
            </a:r>
            <a:r>
              <a:rPr lang="en-US" sz="2000" dirty="0"/>
              <a:t>In </a:t>
            </a:r>
            <a:r>
              <a:rPr lang="en-US" sz="2000" dirty="0" smtClean="0"/>
              <a:t>the </a:t>
            </a:r>
            <a:r>
              <a:rPr lang="en-US" sz="2000" dirty="0"/>
              <a:t>left </a:t>
            </a:r>
            <a:r>
              <a:rPr lang="en-US" sz="2000" dirty="0" smtClean="0"/>
              <a:t>pane </a:t>
            </a:r>
            <a:br>
              <a:rPr lang="en-US" sz="2000" dirty="0" smtClean="0"/>
            </a:br>
            <a:r>
              <a:rPr lang="en-US" sz="2000" dirty="0" smtClean="0"/>
              <a:t>of the </a:t>
            </a:r>
            <a:r>
              <a:rPr lang="en-US" sz="2000" dirty="0"/>
              <a:t>dialog </a:t>
            </a:r>
            <a:r>
              <a:rPr lang="en-US" sz="2000" dirty="0" smtClean="0"/>
              <a:t>box</a:t>
            </a:r>
            <a:r>
              <a:rPr lang="en-US" sz="2000" dirty="0"/>
              <a:t>, the </a:t>
            </a:r>
            <a:r>
              <a:rPr lang="en-US" sz="2000" dirty="0" smtClean="0"/>
              <a:t>pre-</a:t>
            </a:r>
            <a:br>
              <a:rPr lang="en-US" sz="2000" dirty="0" smtClean="0"/>
            </a:br>
            <a:r>
              <a:rPr lang="en-US" sz="2000" dirty="0" smtClean="0"/>
              <a:t>formatted elements </a:t>
            </a:r>
            <a:r>
              <a:rPr lang="en-US" sz="2000" dirty="0"/>
              <a:t>or </a:t>
            </a:r>
            <a:r>
              <a:rPr lang="en-US" sz="2000" dirty="0" smtClean="0"/>
              <a:t>building </a:t>
            </a:r>
            <a:br>
              <a:rPr lang="en-US" sz="2000" dirty="0" smtClean="0"/>
            </a:br>
            <a:r>
              <a:rPr lang="en-US" sz="2000" dirty="0" smtClean="0"/>
              <a:t>blocks </a:t>
            </a:r>
            <a:r>
              <a:rPr lang="en-US" sz="2000" dirty="0"/>
              <a:t>are listed </a:t>
            </a:r>
            <a:r>
              <a:rPr lang="en-US" sz="2000" dirty="0" smtClean="0"/>
              <a:t>by name</a:t>
            </a:r>
            <a:r>
              <a:rPr lang="en-US" sz="2000" dirty="0"/>
              <a:t>; </a:t>
            </a:r>
            <a:r>
              <a:rPr lang="en-US" sz="2000" dirty="0" smtClean="0"/>
              <a:t>the </a:t>
            </a:r>
            <a:br>
              <a:rPr lang="en-US" sz="2000" dirty="0" smtClean="0"/>
            </a:br>
            <a:r>
              <a:rPr lang="en-US" sz="2000" dirty="0" smtClean="0"/>
              <a:t>Gallery </a:t>
            </a:r>
            <a:r>
              <a:rPr lang="en-US" sz="2000" dirty="0"/>
              <a:t>column </a:t>
            </a:r>
            <a:r>
              <a:rPr lang="en-US" sz="2000" dirty="0" smtClean="0"/>
              <a:t>indicates </a:t>
            </a:r>
            <a:r>
              <a:rPr lang="en-US" sz="2000" dirty="0"/>
              <a:t>the </a:t>
            </a:r>
            <a:r>
              <a:rPr lang="en-US" sz="2000" dirty="0" smtClean="0"/>
              <a:t/>
            </a:r>
            <a:br>
              <a:rPr lang="en-US" sz="2000" dirty="0" smtClean="0"/>
            </a:br>
            <a:r>
              <a:rPr lang="en-US" sz="2000" dirty="0" smtClean="0"/>
              <a:t>gallery </a:t>
            </a:r>
            <a:r>
              <a:rPr lang="en-US" sz="2000" dirty="0"/>
              <a:t>that contains each </a:t>
            </a:r>
            <a:r>
              <a:rPr lang="en-US" sz="2000" dirty="0" smtClean="0"/>
              <a:t/>
            </a:r>
            <a:br>
              <a:rPr lang="en-US" sz="2000" dirty="0" smtClean="0"/>
            </a:br>
            <a:r>
              <a:rPr lang="en-US" sz="2000" dirty="0" smtClean="0"/>
              <a:t>building </a:t>
            </a:r>
            <a:r>
              <a:rPr lang="en-US" sz="2000" dirty="0"/>
              <a:t>block, and the Category </a:t>
            </a:r>
            <a:r>
              <a:rPr lang="en-US" sz="2000" dirty="0" smtClean="0"/>
              <a:t/>
            </a:r>
            <a:br>
              <a:rPr lang="en-US" sz="2000" dirty="0" smtClean="0"/>
            </a:br>
            <a:r>
              <a:rPr lang="en-US" sz="2000" dirty="0" smtClean="0"/>
              <a:t>column </a:t>
            </a:r>
            <a:r>
              <a:rPr lang="en-US" sz="2000" dirty="0"/>
              <a:t>indicates each element’s </a:t>
            </a:r>
            <a:r>
              <a:rPr lang="en-US" sz="2000" dirty="0" smtClean="0"/>
              <a:t/>
            </a:r>
            <a:br>
              <a:rPr lang="en-US" sz="2000" dirty="0" smtClean="0"/>
            </a:br>
            <a:r>
              <a:rPr lang="en-US" sz="2000" dirty="0" smtClean="0"/>
              <a:t>general </a:t>
            </a:r>
            <a:r>
              <a:rPr lang="en-US" sz="2000" dirty="0"/>
              <a:t>type, while the Template column indicates within which template the element is stored. You can use the buttons at the bottom of the dialog box to delete and edit selected building blocks. The right pane previews your selections</a:t>
            </a:r>
            <a:r>
              <a:rPr lang="en-US" sz="2000" dirty="0" smtClean="0"/>
              <a:t>.</a:t>
            </a:r>
            <a:endParaRPr lang="en-US" sz="2000" dirty="0"/>
          </a:p>
        </p:txBody>
      </p:sp>
      <p:pic>
        <p:nvPicPr>
          <p:cNvPr id="2" name="Picture 1" descr="07.0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1628800"/>
            <a:ext cx="3980979" cy="3501112"/>
          </a:xfrm>
          <a:prstGeom prst="rect">
            <a:avLst/>
          </a:prstGeom>
        </p:spPr>
      </p:pic>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Name</a:t>
            </a:r>
            <a:r>
              <a:rPr lang="en-US" sz="2400" dirty="0"/>
              <a:t> heading to sort the building blocks by name.</a:t>
            </a:r>
          </a:p>
          <a:p>
            <a:pPr marL="457200" indent="-457200">
              <a:buFont typeface="+mj-lt"/>
              <a:buAutoNum type="arabicPeriod" startAt="3"/>
            </a:pPr>
            <a:r>
              <a:rPr lang="en-US" sz="2400" dirty="0" smtClean="0"/>
              <a:t>Scroll </a:t>
            </a:r>
            <a:r>
              <a:rPr lang="en-US" sz="2400" dirty="0"/>
              <a:t>down the list and select </a:t>
            </a:r>
            <a:r>
              <a:rPr lang="en-US" sz="2400" b="1" dirty="0"/>
              <a:t>Confidential 1watermark</a:t>
            </a:r>
            <a:r>
              <a:rPr lang="en-US" sz="2400" dirty="0" smtClean="0"/>
              <a:t>.</a:t>
            </a:r>
            <a:endParaRPr lang="en-US" sz="2400" dirty="0"/>
          </a:p>
          <a:p>
            <a:pPr marL="457200" indent="-457200">
              <a:buFont typeface="+mj-lt"/>
              <a:buAutoNum type="arabicPeriod" startAt="3"/>
            </a:pPr>
            <a:r>
              <a:rPr lang="en-US" sz="2400" dirty="0" smtClean="0"/>
              <a:t>Click </a:t>
            </a:r>
            <a:r>
              <a:rPr lang="en-US" sz="2400" dirty="0"/>
              <a:t>the </a:t>
            </a:r>
            <a:r>
              <a:rPr lang="en-US" sz="2400" b="1" dirty="0"/>
              <a:t>Insert</a:t>
            </a:r>
            <a:r>
              <a:rPr lang="en-US" sz="2400" dirty="0"/>
              <a:t> button. The Confidential watermark appears behind the text on every page.</a:t>
            </a:r>
          </a:p>
          <a:p>
            <a:pPr marL="457200" indent="-457200">
              <a:buFont typeface="+mj-lt"/>
              <a:buAutoNum type="arabicPeriod" startAt="3"/>
            </a:pPr>
            <a:r>
              <a:rPr lang="en-US" sz="2400" dirty="0" smtClean="0"/>
              <a:t>Display </a:t>
            </a:r>
            <a:r>
              <a:rPr lang="en-US" sz="2400" dirty="0"/>
              <a:t>the </a:t>
            </a:r>
            <a:r>
              <a:rPr lang="en-US" sz="2400" b="1" dirty="0"/>
              <a:t>Building Blocks Organizer</a:t>
            </a:r>
            <a:r>
              <a:rPr lang="en-US" sz="2400" dirty="0"/>
              <a:t> dialog box. Click the </a:t>
            </a:r>
            <a:r>
              <a:rPr lang="en-US" sz="2400" b="1" dirty="0"/>
              <a:t>Gallery</a:t>
            </a:r>
            <a:r>
              <a:rPr lang="en-US" sz="2400" dirty="0"/>
              <a:t> heading to sort the building blocks by gallery.</a:t>
            </a:r>
          </a:p>
          <a:p>
            <a:pPr marL="457200" indent="-457200">
              <a:buFont typeface="+mj-lt"/>
              <a:buAutoNum type="arabicPeriod" startAt="3"/>
            </a:pPr>
            <a:r>
              <a:rPr lang="en-US" sz="2400" b="1" dirty="0"/>
              <a:t>S</a:t>
            </a:r>
            <a:r>
              <a:rPr lang="en-US" sz="2400" dirty="0" smtClean="0"/>
              <a:t>croll </a:t>
            </a:r>
            <a:r>
              <a:rPr lang="en-US" sz="2400" dirty="0"/>
              <a:t>down and select the </a:t>
            </a:r>
            <a:r>
              <a:rPr lang="en-US" sz="2400" b="1" dirty="0"/>
              <a:t>Austin Pull Quote</a:t>
            </a:r>
            <a:r>
              <a:rPr lang="en-US" sz="2400" dirty="0"/>
              <a:t> from the Text Box gallery. Click </a:t>
            </a:r>
            <a:r>
              <a:rPr lang="en-US" sz="2400" b="1" dirty="0"/>
              <a:t>Insert</a:t>
            </a:r>
            <a:r>
              <a:rPr lang="en-US" sz="2400" dirty="0"/>
              <a:t> and pull quote is inserted in the document as shown </a:t>
            </a:r>
            <a:r>
              <a:rPr lang="en-US" sz="2400" dirty="0" smtClean="0"/>
              <a:t>on the next slide. </a:t>
            </a:r>
            <a:r>
              <a:rPr lang="en-US" sz="2400" dirty="0"/>
              <a:t>You can key text in the placeholders or drag and drop text in the area</a:t>
            </a:r>
            <a:r>
              <a:rPr lang="en-US" sz="2400" dirty="0" smtClean="0"/>
              <a:t>.</a:t>
            </a:r>
            <a:endParaRPr lang="en-US" sz="2400" dirty="0"/>
          </a:p>
        </p:txBody>
      </p:sp>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300" dirty="0" smtClean="0"/>
              <a:t>Under </a:t>
            </a:r>
            <a:r>
              <a:rPr lang="en-US" sz="2300" dirty="0"/>
              <a:t>the heading, </a:t>
            </a:r>
            <a:r>
              <a:rPr lang="en-US" sz="2300" dirty="0" smtClean="0"/>
              <a:t/>
            </a:r>
            <a:br>
              <a:rPr lang="en-US" sz="2300" dirty="0" smtClean="0"/>
            </a:br>
            <a:r>
              <a:rPr lang="en-US" sz="2300" i="1" dirty="0" smtClean="0"/>
              <a:t>Introduction</a:t>
            </a:r>
            <a:r>
              <a:rPr lang="en-US" sz="2300" dirty="0"/>
              <a:t>, select </a:t>
            </a:r>
            <a:r>
              <a:rPr lang="en-US" sz="2300" dirty="0" smtClean="0"/>
              <a:t>the </a:t>
            </a:r>
            <a:br>
              <a:rPr lang="en-US" sz="2300" dirty="0" smtClean="0"/>
            </a:br>
            <a:r>
              <a:rPr lang="en-US" sz="2300" dirty="0" smtClean="0"/>
              <a:t>second </a:t>
            </a:r>
            <a:r>
              <a:rPr lang="en-US" sz="2300" dirty="0"/>
              <a:t>paragraph </a:t>
            </a:r>
            <a:r>
              <a:rPr lang="en-US" sz="2300" dirty="0" smtClean="0"/>
              <a:t/>
            </a:r>
            <a:br>
              <a:rPr lang="en-US" sz="2300" dirty="0" smtClean="0"/>
            </a:br>
            <a:r>
              <a:rPr lang="en-US" sz="2300" dirty="0" smtClean="0"/>
              <a:t>beginning </a:t>
            </a:r>
            <a:r>
              <a:rPr lang="en-US" sz="2300" dirty="0"/>
              <a:t>with </a:t>
            </a:r>
            <a:r>
              <a:rPr lang="en-US" sz="2300" dirty="0" smtClean="0"/>
              <a:t/>
            </a:r>
            <a:br>
              <a:rPr lang="en-US" sz="2300" dirty="0" smtClean="0"/>
            </a:br>
            <a:r>
              <a:rPr lang="en-US" sz="2300" dirty="0" smtClean="0"/>
              <a:t>“</a:t>
            </a:r>
            <a:r>
              <a:rPr lang="en-US" sz="2300" i="1" dirty="0"/>
              <a:t>Questions or </a:t>
            </a:r>
            <a:r>
              <a:rPr lang="en-US" sz="2300" i="1" dirty="0" smtClean="0"/>
              <a:t/>
            </a:r>
            <a:br>
              <a:rPr lang="en-US" sz="2300" i="1" dirty="0" smtClean="0"/>
            </a:br>
            <a:r>
              <a:rPr lang="en-US" sz="2300" i="1" dirty="0" smtClean="0"/>
              <a:t>comments </a:t>
            </a:r>
            <a:r>
              <a:rPr lang="en-US" sz="2300" i="1" dirty="0"/>
              <a:t>. . . .” </a:t>
            </a:r>
            <a:r>
              <a:rPr lang="en-US" sz="2300" i="1" dirty="0" smtClean="0"/>
              <a:t/>
            </a:r>
            <a:br>
              <a:rPr lang="en-US" sz="2300" i="1" dirty="0" smtClean="0"/>
            </a:br>
            <a:r>
              <a:rPr lang="en-US" sz="2300" dirty="0" smtClean="0"/>
              <a:t>Move </a:t>
            </a:r>
            <a:r>
              <a:rPr lang="en-US" sz="2300" dirty="0"/>
              <a:t>the selected </a:t>
            </a:r>
            <a:r>
              <a:rPr lang="en-US" sz="2300" dirty="0" smtClean="0"/>
              <a:t/>
            </a:r>
            <a:br>
              <a:rPr lang="en-US" sz="2300" dirty="0" smtClean="0"/>
            </a:br>
            <a:r>
              <a:rPr lang="en-US" sz="2300" dirty="0" smtClean="0"/>
              <a:t>text </a:t>
            </a:r>
            <a:r>
              <a:rPr lang="en-US" sz="2300" dirty="0"/>
              <a:t>inside the quote </a:t>
            </a:r>
            <a:r>
              <a:rPr lang="en-US" sz="2300" dirty="0" smtClean="0"/>
              <a:t/>
            </a:r>
            <a:br>
              <a:rPr lang="en-US" sz="2300" dirty="0" smtClean="0"/>
            </a:br>
            <a:r>
              <a:rPr lang="en-US" sz="2300" dirty="0" smtClean="0"/>
              <a:t>area </a:t>
            </a:r>
            <a:r>
              <a:rPr lang="en-US" sz="2300" dirty="0"/>
              <a:t>by dragging and </a:t>
            </a:r>
            <a:r>
              <a:rPr lang="en-US" sz="2300" dirty="0" smtClean="0"/>
              <a:t/>
            </a:r>
            <a:br>
              <a:rPr lang="en-US" sz="2300" dirty="0" smtClean="0"/>
            </a:br>
            <a:r>
              <a:rPr lang="en-US" sz="2300" dirty="0" smtClean="0"/>
              <a:t>dropping</a:t>
            </a:r>
            <a:r>
              <a:rPr lang="en-US" sz="2300" dirty="0"/>
              <a:t>. Delete the </a:t>
            </a:r>
            <a:r>
              <a:rPr lang="en-US" sz="2300" dirty="0" smtClean="0"/>
              <a:t/>
            </a:r>
            <a:br>
              <a:rPr lang="en-US" sz="2300" dirty="0" smtClean="0"/>
            </a:br>
            <a:r>
              <a:rPr lang="en-US" sz="2300" dirty="0" smtClean="0"/>
              <a:t>line </a:t>
            </a:r>
            <a:r>
              <a:rPr lang="en-US" sz="2300" dirty="0"/>
              <a:t>break and one </a:t>
            </a:r>
            <a:r>
              <a:rPr lang="en-US" sz="2300" dirty="0" smtClean="0"/>
              <a:t/>
            </a:r>
            <a:br>
              <a:rPr lang="en-US" sz="2300" dirty="0" smtClean="0"/>
            </a:br>
            <a:r>
              <a:rPr lang="en-US" sz="2300" dirty="0" smtClean="0"/>
              <a:t>paragraph </a:t>
            </a:r>
            <a:r>
              <a:rPr lang="en-US" sz="2300" dirty="0"/>
              <a:t>mark after </a:t>
            </a:r>
            <a:r>
              <a:rPr lang="en-US" sz="2300" dirty="0" smtClean="0"/>
              <a:t/>
            </a:r>
            <a:br>
              <a:rPr lang="en-US" sz="2300" dirty="0" smtClean="0"/>
            </a:br>
            <a:r>
              <a:rPr lang="en-US" sz="2300" dirty="0" smtClean="0"/>
              <a:t>the </a:t>
            </a:r>
            <a:r>
              <a:rPr lang="en-US" sz="2300" dirty="0"/>
              <a:t>first paragraph under </a:t>
            </a:r>
            <a:r>
              <a:rPr lang="en-US" sz="2300" i="1" dirty="0"/>
              <a:t>Introduction</a:t>
            </a:r>
            <a:r>
              <a:rPr lang="en-US" sz="2300" dirty="0" smtClean="0"/>
              <a:t>.</a:t>
            </a:r>
            <a:endParaRPr lang="en-US" sz="2300" dirty="0"/>
          </a:p>
        </p:txBody>
      </p:sp>
      <p:pic>
        <p:nvPicPr>
          <p:cNvPr id="2" name="Picture 1" descr="07.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1628800"/>
            <a:ext cx="4510711" cy="3962400"/>
          </a:xfrm>
          <a:prstGeom prst="rect">
            <a:avLst/>
          </a:prstGeom>
        </p:spPr>
      </p:pic>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300" dirty="0" smtClean="0"/>
              <a:t>Place </a:t>
            </a:r>
            <a:r>
              <a:rPr lang="en-US" sz="2300" dirty="0"/>
              <a:t>your pointer on </a:t>
            </a:r>
            <a:r>
              <a:rPr lang="en-US" sz="2300" dirty="0" smtClean="0"/>
              <a:t/>
            </a:r>
            <a:br>
              <a:rPr lang="en-US" sz="2300" dirty="0" smtClean="0"/>
            </a:br>
            <a:r>
              <a:rPr lang="en-US" sz="2300" dirty="0" smtClean="0"/>
              <a:t>the </a:t>
            </a:r>
            <a:r>
              <a:rPr lang="en-US" sz="2300" dirty="0"/>
              <a:t>hyphenated lines </a:t>
            </a:r>
            <a:r>
              <a:rPr lang="en-US" sz="2300" dirty="0" smtClean="0"/>
              <a:t/>
            </a:r>
            <a:br>
              <a:rPr lang="en-US" sz="2300" dirty="0" smtClean="0"/>
            </a:br>
            <a:r>
              <a:rPr lang="en-US" sz="2300" dirty="0" smtClean="0"/>
              <a:t>around </a:t>
            </a:r>
            <a:r>
              <a:rPr lang="en-US" sz="2300" dirty="0"/>
              <a:t>the quote text </a:t>
            </a:r>
            <a:r>
              <a:rPr lang="en-US" sz="2300" dirty="0" smtClean="0"/>
              <a:t/>
            </a:r>
            <a:br>
              <a:rPr lang="en-US" sz="2300" dirty="0" smtClean="0"/>
            </a:br>
            <a:r>
              <a:rPr lang="en-US" sz="2300" dirty="0" smtClean="0"/>
              <a:t>box</a:t>
            </a:r>
            <a:r>
              <a:rPr lang="en-US" sz="2300" dirty="0"/>
              <a:t>—the pointer </a:t>
            </a:r>
            <a:r>
              <a:rPr lang="en-US" sz="2300" dirty="0" smtClean="0"/>
              <a:t/>
            </a:r>
            <a:br>
              <a:rPr lang="en-US" sz="2300" dirty="0" smtClean="0"/>
            </a:br>
            <a:r>
              <a:rPr lang="en-US" sz="2300" dirty="0" smtClean="0"/>
              <a:t>changes </a:t>
            </a:r>
            <a:r>
              <a:rPr lang="en-US" sz="2300" dirty="0"/>
              <a:t>to four arrows </a:t>
            </a:r>
            <a:r>
              <a:rPr lang="en-US" sz="2300" dirty="0" smtClean="0"/>
              <a:t/>
            </a:r>
            <a:br>
              <a:rPr lang="en-US" sz="2300" dirty="0" smtClean="0"/>
            </a:br>
            <a:r>
              <a:rPr lang="en-US" sz="2300" dirty="0" smtClean="0"/>
              <a:t>to </a:t>
            </a:r>
            <a:r>
              <a:rPr lang="en-US" sz="2300" dirty="0"/>
              <a:t>allow you drag and </a:t>
            </a:r>
            <a:r>
              <a:rPr lang="en-US" sz="2300" dirty="0" smtClean="0"/>
              <a:t/>
            </a:r>
            <a:br>
              <a:rPr lang="en-US" sz="2300" dirty="0" smtClean="0"/>
            </a:br>
            <a:r>
              <a:rPr lang="en-US" sz="2300" dirty="0" smtClean="0"/>
              <a:t>drop</a:t>
            </a:r>
            <a:r>
              <a:rPr lang="en-US" sz="2300" dirty="0"/>
              <a:t>. Drag the quote </a:t>
            </a:r>
            <a:r>
              <a:rPr lang="en-US" sz="2300" dirty="0" smtClean="0"/>
              <a:t/>
            </a:r>
            <a:br>
              <a:rPr lang="en-US" sz="2300" dirty="0" smtClean="0"/>
            </a:br>
            <a:r>
              <a:rPr lang="en-US" sz="2300" dirty="0" smtClean="0"/>
              <a:t>to the </a:t>
            </a:r>
            <a:r>
              <a:rPr lang="en-US" sz="2300" dirty="0"/>
              <a:t>end of the first </a:t>
            </a:r>
            <a:r>
              <a:rPr lang="en-US" sz="2300" dirty="0" smtClean="0"/>
              <a:t/>
            </a:r>
            <a:br>
              <a:rPr lang="en-US" sz="2300" dirty="0" smtClean="0"/>
            </a:br>
            <a:r>
              <a:rPr lang="en-US" sz="2300" dirty="0" smtClean="0"/>
              <a:t>paragraph until </a:t>
            </a:r>
            <a:r>
              <a:rPr lang="en-US" sz="2300" dirty="0"/>
              <a:t>it wraps around the last seven lines of the paragraph. </a:t>
            </a:r>
          </a:p>
          <a:p>
            <a:pPr marL="457200" indent="-457200">
              <a:buFont typeface="+mj-lt"/>
              <a:buAutoNum type="arabicPeriod" startAt="9"/>
            </a:pPr>
            <a:r>
              <a:rPr lang="en-US" sz="2300" b="1" dirty="0" smtClean="0"/>
              <a:t> </a:t>
            </a:r>
            <a:r>
              <a:rPr lang="en-US" sz="2300" dirty="0" smtClean="0"/>
              <a:t>Select </a:t>
            </a:r>
            <a:r>
              <a:rPr lang="en-US" sz="2300" dirty="0"/>
              <a:t>the Bevel shape—the pointer changes to four arrows to allow you to drag to a new location. Drag the Bevel shape by the quote text box on the right margin (see </a:t>
            </a:r>
            <a:r>
              <a:rPr lang="en-US" sz="2300" dirty="0" smtClean="0"/>
              <a:t>above).</a:t>
            </a:r>
            <a:endParaRPr lang="en-US" sz="2300" dirty="0"/>
          </a:p>
        </p:txBody>
      </p:sp>
      <p:pic>
        <p:nvPicPr>
          <p:cNvPr id="2" name="Picture 1" descr="07.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3360" y="1628800"/>
            <a:ext cx="4557612" cy="2731138"/>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300" dirty="0" smtClean="0"/>
              <a:t>Click </a:t>
            </a:r>
            <a:r>
              <a:rPr lang="en-US" sz="2300" dirty="0"/>
              <a:t>outside the Bevel shape and press </a:t>
            </a:r>
            <a:r>
              <a:rPr lang="en-US" sz="2300" b="1" dirty="0" err="1"/>
              <a:t>Ctrl+End</a:t>
            </a:r>
            <a:r>
              <a:rPr lang="en-US" sz="2300" dirty="0"/>
              <a:t> to move the insertion point to the end of the document.</a:t>
            </a:r>
          </a:p>
          <a:p>
            <a:pPr marL="457200" indent="-457200">
              <a:buFont typeface="+mj-lt"/>
              <a:buAutoNum type="arabicPeriod" startAt="11"/>
            </a:pPr>
            <a:r>
              <a:rPr lang="en-US" sz="2300" b="1" dirty="0" smtClean="0"/>
              <a:t> </a:t>
            </a:r>
            <a:r>
              <a:rPr lang="en-US" sz="2300" dirty="0" smtClean="0"/>
              <a:t>Display </a:t>
            </a:r>
            <a:r>
              <a:rPr lang="en-US" sz="2300" dirty="0"/>
              <a:t>the </a:t>
            </a:r>
            <a:r>
              <a:rPr lang="en-US" sz="2300" b="1" dirty="0"/>
              <a:t>Building Blocks Organizer</a:t>
            </a:r>
            <a:r>
              <a:rPr lang="en-US" sz="2300" dirty="0"/>
              <a:t> dialog box. Scroll down and select </a:t>
            </a:r>
            <a:r>
              <a:rPr lang="en-US" sz="2300" b="1" dirty="0"/>
              <a:t>Alphabet</a:t>
            </a:r>
            <a:r>
              <a:rPr lang="en-US" sz="2300" dirty="0"/>
              <a:t> </a:t>
            </a:r>
            <a:r>
              <a:rPr lang="en-US" sz="2300" b="1" dirty="0"/>
              <a:t>Sidebar </a:t>
            </a:r>
            <a:r>
              <a:rPr lang="en-US" sz="2300" dirty="0"/>
              <a:t>from the Text Box Gallery. Click </a:t>
            </a:r>
            <a:r>
              <a:rPr lang="en-US" sz="2300" b="1" dirty="0"/>
              <a:t>Insert.</a:t>
            </a:r>
            <a:r>
              <a:rPr lang="en-US" sz="2300" dirty="0"/>
              <a:t> The text box is inserted at the end of the document and positioned on the left side of the document. Your next step is to insert text into the text box.</a:t>
            </a:r>
          </a:p>
          <a:p>
            <a:pPr marL="457200" indent="-457200">
              <a:buFont typeface="+mj-lt"/>
              <a:buAutoNum type="arabicPeriod" startAt="11"/>
            </a:pPr>
            <a:r>
              <a:rPr lang="en-US" sz="2300" b="1" dirty="0" smtClean="0"/>
              <a:t> </a:t>
            </a:r>
            <a:r>
              <a:rPr lang="en-US" sz="2300" dirty="0" smtClean="0"/>
              <a:t>When </a:t>
            </a:r>
            <a:r>
              <a:rPr lang="en-US" sz="2300" dirty="0"/>
              <a:t>selecting the paragraph, do not select the paragraph mark, this will avoid displaying the horizontal line in the Text Box twice. Select the paragraph above Refusal of Service beginning with “</a:t>
            </a:r>
            <a:r>
              <a:rPr lang="en-US" sz="2300" i="1" dirty="0"/>
              <a:t>You and Flatland Hosting further agree . . .”</a:t>
            </a:r>
            <a:r>
              <a:rPr lang="en-US" sz="2300" dirty="0"/>
              <a:t> and drag and drop the selection in the text box. </a:t>
            </a:r>
            <a:r>
              <a:rPr lang="en-US" sz="2300" b="1" dirty="0"/>
              <a:t>Delete </a:t>
            </a:r>
            <a:r>
              <a:rPr lang="en-US" sz="2300" dirty="0"/>
              <a:t>the two paragraph marks above the heading, </a:t>
            </a:r>
            <a:r>
              <a:rPr lang="en-US" sz="2300" i="1" dirty="0"/>
              <a:t>Refusal of Service</a:t>
            </a:r>
            <a:r>
              <a:rPr lang="en-US" sz="2300" dirty="0" smtClean="0"/>
              <a:t>.</a:t>
            </a:r>
            <a:endParaRPr lang="en-US" sz="2300" dirty="0"/>
          </a:p>
        </p:txBody>
      </p:sp>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4"/>
            </a:pPr>
            <a:r>
              <a:rPr lang="en-US" sz="2400" b="1" dirty="0" smtClean="0"/>
              <a:t> </a:t>
            </a:r>
            <a:r>
              <a:rPr lang="en-US" sz="2250" dirty="0" smtClean="0"/>
              <a:t>Click </a:t>
            </a:r>
            <a:r>
              <a:rPr lang="en-US" sz="2250" dirty="0"/>
              <a:t>the </a:t>
            </a:r>
            <a:r>
              <a:rPr lang="en-US" sz="2250" b="1" dirty="0"/>
              <a:t>Building Blocks Organizer</a:t>
            </a:r>
            <a:r>
              <a:rPr lang="en-US" sz="2250" dirty="0"/>
              <a:t> to display the dialog box and select </a:t>
            </a:r>
            <a:r>
              <a:rPr lang="en-US" sz="2250" b="1" dirty="0"/>
              <a:t>Austin</a:t>
            </a:r>
            <a:r>
              <a:rPr lang="en-US" sz="2250" dirty="0"/>
              <a:t> in the Headers Gallery. Click </a:t>
            </a:r>
            <a:r>
              <a:rPr lang="en-US" sz="2250" b="1" dirty="0"/>
              <a:t>Insert</a:t>
            </a:r>
            <a:r>
              <a:rPr lang="en-US" sz="2250" dirty="0"/>
              <a:t>. A header with a border is inserted in every page of the document.</a:t>
            </a:r>
          </a:p>
          <a:p>
            <a:pPr marL="457200" indent="-457200">
              <a:buFont typeface="+mj-lt"/>
              <a:buAutoNum type="arabicPeriod" startAt="14"/>
            </a:pPr>
            <a:r>
              <a:rPr lang="en-US" sz="2250" b="1" dirty="0" smtClean="0"/>
              <a:t> </a:t>
            </a:r>
            <a:r>
              <a:rPr lang="en-US" sz="2250" dirty="0" smtClean="0"/>
              <a:t>Select </a:t>
            </a:r>
            <a:r>
              <a:rPr lang="en-US" sz="2250" dirty="0"/>
              <a:t>the text in the placeholder, </a:t>
            </a:r>
            <a:r>
              <a:rPr lang="en-US" sz="2250" i="1" dirty="0"/>
              <a:t>Type the document title</a:t>
            </a:r>
            <a:r>
              <a:rPr lang="en-US" sz="2250" dirty="0"/>
              <a:t> and key </a:t>
            </a:r>
            <a:r>
              <a:rPr lang="en-US" sz="2250" b="1" dirty="0"/>
              <a:t>Flatland Hosting Company</a:t>
            </a:r>
            <a:r>
              <a:rPr lang="en-US" sz="2250" dirty="0"/>
              <a:t> in the Header placeholder. Click the </a:t>
            </a:r>
            <a:r>
              <a:rPr lang="en-US" sz="2250" b="1" dirty="0"/>
              <a:t>Close Header and Footer</a:t>
            </a:r>
            <a:r>
              <a:rPr lang="en-US" sz="2250" dirty="0"/>
              <a:t> button located on the </a:t>
            </a:r>
            <a:r>
              <a:rPr lang="en-US" sz="2250" i="1" dirty="0"/>
              <a:t>Header &amp; Footer Tools Design</a:t>
            </a:r>
            <a:r>
              <a:rPr lang="en-US" sz="2250" dirty="0"/>
              <a:t> tab. Inserting a header from the Building Block will automatically display the Header &amp; Footer Tools tab.</a:t>
            </a:r>
          </a:p>
          <a:p>
            <a:pPr marL="457200" indent="-457200">
              <a:buFont typeface="+mj-lt"/>
              <a:buAutoNum type="arabicPeriod" startAt="14"/>
            </a:pPr>
            <a:r>
              <a:rPr lang="en-US" sz="2250" b="1" dirty="0" smtClean="0"/>
              <a:t> </a:t>
            </a:r>
            <a:r>
              <a:rPr lang="en-US" sz="2250" dirty="0" smtClean="0"/>
              <a:t>Click </a:t>
            </a:r>
            <a:r>
              <a:rPr lang="en-US" sz="2250" dirty="0"/>
              <a:t>the </a:t>
            </a:r>
            <a:r>
              <a:rPr lang="en-US" sz="2250" b="1" dirty="0"/>
              <a:t>Building Blocks Organizer</a:t>
            </a:r>
            <a:r>
              <a:rPr lang="en-US" sz="2250" dirty="0"/>
              <a:t> to display the dialog box and select </a:t>
            </a:r>
            <a:r>
              <a:rPr lang="en-US" sz="2250" b="1" dirty="0"/>
              <a:t>Conservative</a:t>
            </a:r>
            <a:r>
              <a:rPr lang="en-US" sz="2250" dirty="0"/>
              <a:t> in the Footers Gallery. Click </a:t>
            </a:r>
            <a:r>
              <a:rPr lang="en-US" sz="2250" b="1" dirty="0"/>
              <a:t>Insert</a:t>
            </a:r>
            <a:r>
              <a:rPr lang="en-US" sz="2250" dirty="0"/>
              <a:t>. A footer is inserted in every page of the document with the page number displayed</a:t>
            </a:r>
            <a:r>
              <a:rPr lang="en-US" sz="2250" dirty="0" smtClean="0"/>
              <a:t>.</a:t>
            </a:r>
            <a:endParaRPr lang="en-US" sz="2250" dirty="0"/>
          </a:p>
        </p:txBody>
      </p:sp>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7"/>
            </a:pPr>
            <a:r>
              <a:rPr lang="en-US" sz="2400" b="1" dirty="0" smtClean="0"/>
              <a:t> </a:t>
            </a:r>
            <a:r>
              <a:rPr lang="en-US" sz="2400" dirty="0" smtClean="0"/>
              <a:t>Click </a:t>
            </a:r>
            <a:r>
              <a:rPr lang="en-US" sz="2400" dirty="0"/>
              <a:t>the </a:t>
            </a:r>
            <a:r>
              <a:rPr lang="en-US" sz="2400" b="1" dirty="0"/>
              <a:t>Close Header and Footer</a:t>
            </a:r>
            <a:r>
              <a:rPr lang="en-US" sz="2400" dirty="0"/>
              <a:t> button from the Header &amp; Footer Tools Design tab.</a:t>
            </a:r>
          </a:p>
          <a:p>
            <a:pPr marL="457200" indent="-457200">
              <a:spcBef>
                <a:spcPts val="500"/>
              </a:spcBef>
              <a:buFont typeface="+mj-lt"/>
              <a:buAutoNum type="arabicPeriod" startAt="17"/>
            </a:pPr>
            <a:r>
              <a:rPr lang="en-US" sz="2400" b="1" dirty="0" smtClean="0"/>
              <a:t> </a:t>
            </a:r>
            <a:r>
              <a:rPr lang="en-US" sz="2400" dirty="0" smtClean="0"/>
              <a:t>Click </a:t>
            </a:r>
            <a:r>
              <a:rPr lang="en-US" sz="2400" dirty="0"/>
              <a:t>the </a:t>
            </a:r>
            <a:r>
              <a:rPr lang="en-US" sz="2400" b="1" dirty="0"/>
              <a:t>Building Blocks Organizer</a:t>
            </a:r>
            <a:r>
              <a:rPr lang="en-US" sz="2400" dirty="0"/>
              <a:t> to display the dialog box and select </a:t>
            </a:r>
            <a:r>
              <a:rPr lang="en-US" sz="2400" b="1" dirty="0"/>
              <a:t>Austin</a:t>
            </a:r>
            <a:r>
              <a:rPr lang="en-US" sz="2400" dirty="0"/>
              <a:t> in the </a:t>
            </a:r>
            <a:r>
              <a:rPr lang="en-US" sz="2400" i="1" dirty="0"/>
              <a:t>Cover Page</a:t>
            </a:r>
            <a:r>
              <a:rPr lang="en-US" sz="2400" dirty="0"/>
              <a:t> Gallery. Click </a:t>
            </a:r>
            <a:r>
              <a:rPr lang="en-US" sz="2400" b="1" dirty="0"/>
              <a:t>Insert</a:t>
            </a:r>
            <a:r>
              <a:rPr lang="en-US" sz="2400" dirty="0"/>
              <a:t>. The cover page is inserted as page one.</a:t>
            </a:r>
          </a:p>
          <a:p>
            <a:pPr marL="457200" indent="-457200">
              <a:spcBef>
                <a:spcPts val="500"/>
              </a:spcBef>
              <a:buFont typeface="+mj-lt"/>
              <a:buAutoNum type="arabicPeriod" startAt="17"/>
            </a:pPr>
            <a:r>
              <a:rPr lang="en-US" sz="2400" b="1" dirty="0" smtClean="0"/>
              <a:t> </a:t>
            </a:r>
            <a:r>
              <a:rPr lang="en-US" sz="2400" dirty="0" smtClean="0"/>
              <a:t>Key </a:t>
            </a:r>
            <a:r>
              <a:rPr lang="en-US" sz="2400" dirty="0"/>
              <a:t>the following information in the placeholders:</a:t>
            </a:r>
          </a:p>
          <a:p>
            <a:pPr marL="0" indent="0">
              <a:spcBef>
                <a:spcPts val="500"/>
              </a:spcBef>
              <a:buNone/>
            </a:pPr>
            <a:r>
              <a:rPr lang="en-US" sz="2400" dirty="0"/>
              <a:t>	</a:t>
            </a:r>
            <a:r>
              <a:rPr lang="en-US" sz="2400" b="1" dirty="0"/>
              <a:t>Abstract:</a:t>
            </a:r>
            <a:r>
              <a:rPr lang="en-US" sz="2400" dirty="0"/>
              <a:t> Flatland Hosting Company will set </a:t>
            </a:r>
            <a:r>
              <a:rPr lang="en-US" sz="2400" dirty="0" smtClean="0"/>
              <a:t>guidelines</a:t>
            </a:r>
            <a:br>
              <a:rPr lang="en-US" sz="2400" dirty="0" smtClean="0"/>
            </a:br>
            <a:r>
              <a:rPr lang="en-US" sz="2400" dirty="0" smtClean="0"/>
              <a:t>	and </a:t>
            </a:r>
            <a:r>
              <a:rPr lang="en-US" sz="2400" dirty="0"/>
              <a:t>requirements for use of Flatland Hosting services.</a:t>
            </a:r>
          </a:p>
          <a:p>
            <a:pPr marL="0" indent="0">
              <a:spcBef>
                <a:spcPts val="500"/>
              </a:spcBef>
              <a:buNone/>
            </a:pPr>
            <a:r>
              <a:rPr lang="en-US" sz="2400" dirty="0"/>
              <a:t>	</a:t>
            </a:r>
            <a:r>
              <a:rPr lang="en-US" sz="2400" b="1" dirty="0"/>
              <a:t>Document Title:</a:t>
            </a:r>
            <a:r>
              <a:rPr lang="en-US" sz="2400" dirty="0"/>
              <a:t> Flatland Hosting Company </a:t>
            </a:r>
            <a:r>
              <a:rPr lang="en-US" sz="2400" dirty="0" smtClean="0"/>
              <a:t/>
            </a:r>
            <a:br>
              <a:rPr lang="en-US" sz="2400" dirty="0" smtClean="0"/>
            </a:br>
            <a:r>
              <a:rPr lang="en-US" sz="2400" dirty="0" smtClean="0"/>
              <a:t>	automatically </a:t>
            </a:r>
            <a:r>
              <a:rPr lang="en-US" sz="2400" dirty="0"/>
              <a:t>appears</a:t>
            </a:r>
          </a:p>
          <a:p>
            <a:pPr marL="0" indent="0">
              <a:spcBef>
                <a:spcPts val="500"/>
              </a:spcBef>
              <a:buNone/>
            </a:pPr>
            <a:r>
              <a:rPr lang="en-US" sz="2400" dirty="0"/>
              <a:t>	</a:t>
            </a:r>
            <a:r>
              <a:rPr lang="en-US" sz="2400" b="1" dirty="0"/>
              <a:t>Subtitle:</a:t>
            </a:r>
            <a:r>
              <a:rPr lang="en-US" sz="2400" dirty="0"/>
              <a:t> </a:t>
            </a:r>
            <a:r>
              <a:rPr lang="en-US" sz="2400" b="1" dirty="0"/>
              <a:t>Guidelines &amp; Agreements</a:t>
            </a:r>
            <a:endParaRPr lang="en-US" sz="2400" dirty="0"/>
          </a:p>
          <a:p>
            <a:pPr marL="0" indent="0">
              <a:spcBef>
                <a:spcPts val="500"/>
              </a:spcBef>
              <a:buNone/>
            </a:pPr>
            <a:r>
              <a:rPr lang="en-US" sz="2400" dirty="0"/>
              <a:t>	</a:t>
            </a:r>
            <a:r>
              <a:rPr lang="en-US" sz="2400" b="1" dirty="0"/>
              <a:t>Type the Author Name:</a:t>
            </a:r>
            <a:r>
              <a:rPr lang="en-US" sz="2400" dirty="0"/>
              <a:t> </a:t>
            </a:r>
            <a:r>
              <a:rPr lang="en-US" sz="2400" b="1" dirty="0"/>
              <a:t>A. </a:t>
            </a:r>
            <a:r>
              <a:rPr lang="en-US" sz="2400" b="1" dirty="0" smtClean="0"/>
              <a:t>Becker</a:t>
            </a:r>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Built-In Building Blocks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0"/>
            </a:pPr>
            <a:r>
              <a:rPr lang="en-US" sz="2400" b="1" dirty="0" smtClean="0"/>
              <a:t> SAVE</a:t>
            </a:r>
            <a:r>
              <a:rPr lang="en-US" sz="2400" dirty="0" smtClean="0"/>
              <a:t> </a:t>
            </a:r>
            <a:r>
              <a:rPr lang="en-US" sz="2400" dirty="0"/>
              <a:t>the document as </a:t>
            </a:r>
            <a:r>
              <a:rPr lang="en-US" sz="2400" b="1" i="1" dirty="0"/>
              <a:t>hosting_term2 </a:t>
            </a:r>
            <a:r>
              <a:rPr lang="en-US" sz="2400" dirty="0"/>
              <a:t>in your USB flash drive in the lesson folder and </a:t>
            </a:r>
            <a:r>
              <a:rPr lang="en-US" sz="2400" b="1" dirty="0"/>
              <a:t>CLOSE</a:t>
            </a:r>
            <a:r>
              <a:rPr lang="en-US" sz="2400" dirty="0"/>
              <a:t> the file.</a:t>
            </a:r>
          </a:p>
          <a:p>
            <a:r>
              <a:rPr lang="en-US" sz="2400" b="1" dirty="0"/>
              <a:t>LEAVE</a:t>
            </a:r>
            <a:r>
              <a:rPr lang="en-US" sz="2400" dirty="0"/>
              <a:t> Word open to use in the next exercise.</a:t>
            </a:r>
          </a:p>
          <a:p>
            <a:endParaRPr lang="en-US" sz="24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an Equation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Microsoft </a:t>
            </a:r>
            <a:r>
              <a:rPr lang="en-US" sz="2400" dirty="0"/>
              <a:t>Word 2010 has built-in equations, which can be inserted from the Quick Parts gallery or using the Equations command. </a:t>
            </a:r>
            <a:endParaRPr lang="en-US" sz="2400" dirty="0" smtClean="0"/>
          </a:p>
          <a:p>
            <a:r>
              <a:rPr lang="en-US" sz="2400" dirty="0" smtClean="0"/>
              <a:t>You </a:t>
            </a:r>
            <a:r>
              <a:rPr lang="en-US" sz="2400" dirty="0"/>
              <a:t>can use the Equation Tool Design tab, which displays when an equation is inserted in a document, to edit or construct your own equation. </a:t>
            </a:r>
            <a:endParaRPr lang="en-US" sz="2400" dirty="0" smtClean="0"/>
          </a:p>
          <a:p>
            <a:r>
              <a:rPr lang="en-US" sz="2400" dirty="0" smtClean="0"/>
              <a:t>In </a:t>
            </a:r>
            <a:r>
              <a:rPr lang="en-US" sz="2400" dirty="0" smtClean="0"/>
              <a:t>the following exercise, </a:t>
            </a:r>
            <a:r>
              <a:rPr lang="en-US" sz="2400" dirty="0"/>
              <a:t>you learn to insert equations in a document</a:t>
            </a:r>
            <a:r>
              <a:rPr lang="en-US" sz="2400" dirty="0" smtClean="0"/>
              <a:t>.</a:t>
            </a:r>
            <a:endParaRPr lang="en-US" sz="2400" dirty="0"/>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an Equation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a new blank Word document.</a:t>
            </a:r>
          </a:p>
          <a:p>
            <a:pPr marL="457200" indent="-457200">
              <a:buFont typeface="+mj-lt"/>
              <a:buAutoNum type="arabicPeriod"/>
            </a:pPr>
            <a:r>
              <a:rPr lang="en-US" sz="2200" dirty="0" smtClean="0"/>
              <a:t>Click </a:t>
            </a:r>
            <a:r>
              <a:rPr lang="en-US" sz="2200" dirty="0"/>
              <a:t>the </a:t>
            </a:r>
            <a:r>
              <a:rPr lang="en-US" sz="2200" b="1" dirty="0"/>
              <a:t>Insert</a:t>
            </a:r>
            <a:r>
              <a:rPr lang="en-US" sz="2200" dirty="0"/>
              <a:t> Tab and, in the </a:t>
            </a:r>
            <a:r>
              <a:rPr lang="en-US" sz="2200" i="1" dirty="0"/>
              <a:t>Text</a:t>
            </a:r>
            <a:r>
              <a:rPr lang="en-US" sz="2200" dirty="0"/>
              <a:t> group, click the </a:t>
            </a:r>
            <a:r>
              <a:rPr lang="en-US" sz="2200" b="1" dirty="0"/>
              <a:t>Quick Parts</a:t>
            </a:r>
            <a:r>
              <a:rPr lang="en-US" sz="2200" dirty="0"/>
              <a:t> button then click the </a:t>
            </a:r>
            <a:r>
              <a:rPr lang="en-US" sz="2200" b="1" dirty="0"/>
              <a:t>Building Blocks Organizer</a:t>
            </a:r>
            <a:r>
              <a:rPr lang="en-US" sz="2200" dirty="0"/>
              <a:t>.</a:t>
            </a:r>
          </a:p>
          <a:p>
            <a:pPr marL="457200" indent="-457200">
              <a:buFont typeface="+mj-lt"/>
              <a:buAutoNum type="arabicPeriod"/>
            </a:pPr>
            <a:r>
              <a:rPr lang="en-US" sz="2200" dirty="0" smtClean="0"/>
              <a:t>In </a:t>
            </a:r>
            <a:r>
              <a:rPr lang="en-US" sz="2200" dirty="0"/>
              <a:t>the </a:t>
            </a:r>
            <a:r>
              <a:rPr lang="en-US" sz="2200" i="1" dirty="0"/>
              <a:t>Building Block Organizer</a:t>
            </a:r>
            <a:r>
              <a:rPr lang="en-US" sz="2200" dirty="0"/>
              <a:t> dialog box, locate and click the </a:t>
            </a:r>
            <a:r>
              <a:rPr lang="en-US" sz="2200" b="1" dirty="0"/>
              <a:t>Expansion of a Sum</a:t>
            </a:r>
            <a:r>
              <a:rPr lang="en-US" sz="2200" dirty="0"/>
              <a:t> equation in the Equation Gallery. Click </a:t>
            </a:r>
            <a:r>
              <a:rPr lang="en-US" sz="2200" b="1" dirty="0"/>
              <a:t>Insert</a:t>
            </a:r>
            <a:r>
              <a:rPr lang="en-US" sz="2200" dirty="0"/>
              <a:t>. The </a:t>
            </a:r>
            <a:r>
              <a:rPr lang="en-US" sz="2200" i="1" dirty="0"/>
              <a:t>Expansion of a Sum</a:t>
            </a:r>
            <a:r>
              <a:rPr lang="en-US" sz="2200" dirty="0"/>
              <a:t> equation is inserted in the document. Position the insertion point after the equation placeholder and then press the </a:t>
            </a:r>
            <a:r>
              <a:rPr lang="en-US" sz="2200" b="1" dirty="0"/>
              <a:t>Enter</a:t>
            </a:r>
            <a:r>
              <a:rPr lang="en-US" sz="2200" dirty="0"/>
              <a:t> key twice to place a blank line below the placeholder.</a:t>
            </a:r>
          </a:p>
          <a:p>
            <a:pPr marL="457200" indent="-457200">
              <a:buFont typeface="+mj-lt"/>
              <a:buAutoNum type="arabicPeriod"/>
            </a:pPr>
            <a:r>
              <a:rPr lang="en-US" sz="2200" dirty="0" smtClean="0"/>
              <a:t>In </a:t>
            </a:r>
            <a:r>
              <a:rPr lang="en-US" sz="2200" dirty="0"/>
              <a:t>the </a:t>
            </a:r>
            <a:r>
              <a:rPr lang="en-US" sz="2200" i="1" dirty="0"/>
              <a:t>Building Block Organizer</a:t>
            </a:r>
            <a:r>
              <a:rPr lang="en-US" sz="2200" dirty="0"/>
              <a:t> dialog box, locate and click the </a:t>
            </a:r>
            <a:r>
              <a:rPr lang="en-US" sz="2200" b="1" dirty="0"/>
              <a:t>Area of Circle </a:t>
            </a:r>
            <a:r>
              <a:rPr lang="en-US" sz="2200" dirty="0"/>
              <a:t>equation, then click </a:t>
            </a:r>
            <a:r>
              <a:rPr lang="en-US" sz="2200" b="1" dirty="0"/>
              <a:t>Insert</a:t>
            </a:r>
            <a:r>
              <a:rPr lang="en-US" sz="2200" dirty="0"/>
              <a:t>. Position the insertion point after the equation placeholder and then press the </a:t>
            </a:r>
            <a:r>
              <a:rPr lang="en-US" sz="2200" b="1" dirty="0"/>
              <a:t>Enter</a:t>
            </a:r>
            <a:r>
              <a:rPr lang="en-US" sz="2200" dirty="0"/>
              <a:t> key twice to place a blank line below the placeholder.</a:t>
            </a:r>
          </a:p>
          <a:p>
            <a:endParaRPr lang="en-US" sz="2400" dirty="0"/>
          </a:p>
        </p:txBody>
      </p:sp>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Creating, </a:t>
            </a:r>
            <a:r>
              <a:rPr lang="en-US" b="1" dirty="0" smtClean="0"/>
              <a:t/>
            </a:r>
            <a:br>
              <a:rPr lang="en-US" b="1" dirty="0" smtClean="0"/>
            </a:br>
            <a:r>
              <a:rPr lang="en-US" b="1" dirty="0" smtClean="0"/>
              <a:t>and </a:t>
            </a:r>
            <a:r>
              <a:rPr lang="en-US" b="1" dirty="0"/>
              <a:t>Customizing a Theme</a:t>
            </a:r>
          </a:p>
        </p:txBody>
      </p:sp>
      <p:sp>
        <p:nvSpPr>
          <p:cNvPr id="21506" name="Rectangle 3"/>
          <p:cNvSpPr>
            <a:spLocks noGrp="1" noChangeArrowheads="1"/>
          </p:cNvSpPr>
          <p:nvPr>
            <p:ph type="body" idx="1"/>
          </p:nvPr>
        </p:nvSpPr>
        <p:spPr>
          <a:xfrm>
            <a:off x="457200" y="1600200"/>
            <a:ext cx="8229600" cy="4876800"/>
          </a:xfrm>
        </p:spPr>
        <p:txBody>
          <a:bodyPr/>
          <a:lstStyle/>
          <a:p>
            <a:r>
              <a:rPr lang="en-GB" sz="2400" dirty="0" smtClean="0"/>
              <a:t>Word </a:t>
            </a:r>
            <a:r>
              <a:rPr lang="en-GB" sz="2400" dirty="0"/>
              <a:t>provides features such as Themes and Quick Parts to produce creative and professional documents. </a:t>
            </a:r>
            <a:endParaRPr lang="en-GB" sz="2400" dirty="0" smtClean="0"/>
          </a:p>
          <a:p>
            <a:r>
              <a:rPr lang="en-GB" sz="2400" dirty="0" smtClean="0"/>
              <a:t>In </a:t>
            </a:r>
            <a:r>
              <a:rPr lang="en-GB" sz="2400" dirty="0"/>
              <a:t>this lesson, you learn to change the appearance of the document using the existing and customized themes and inserting building blocks in the document</a:t>
            </a:r>
            <a:r>
              <a:rPr lang="en-GB" sz="2400" dirty="0" smtClean="0"/>
              <a:t>.</a:t>
            </a:r>
            <a:endParaRPr lang="en-US" sz="2400" dirty="0"/>
          </a:p>
        </p:txBody>
      </p:sp>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an Equation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In </a:t>
            </a:r>
            <a:r>
              <a:rPr lang="en-US" sz="2400" dirty="0"/>
              <a:t>the </a:t>
            </a:r>
            <a:r>
              <a:rPr lang="en-US" sz="2400" i="1" dirty="0"/>
              <a:t>Building Block Organizer</a:t>
            </a:r>
            <a:r>
              <a:rPr lang="en-US" sz="2400" dirty="0"/>
              <a:t> dialog box, locate and click the </a:t>
            </a:r>
            <a:r>
              <a:rPr lang="en-US" sz="2400" b="1" dirty="0"/>
              <a:t>Binomial Theorem</a:t>
            </a:r>
            <a:r>
              <a:rPr lang="en-US" sz="2400" dirty="0"/>
              <a:t> equation. Click </a:t>
            </a:r>
            <a:r>
              <a:rPr lang="en-US" sz="2400" b="1" dirty="0"/>
              <a:t>Insert</a:t>
            </a:r>
            <a:r>
              <a:rPr lang="en-US" sz="2400" dirty="0"/>
              <a:t>. Click outside the equation placeholder, and press the </a:t>
            </a:r>
            <a:r>
              <a:rPr lang="en-US" sz="2400" b="1" dirty="0"/>
              <a:t>Enter</a:t>
            </a:r>
            <a:r>
              <a:rPr lang="en-US" sz="2400" dirty="0"/>
              <a:t> key twice.</a:t>
            </a:r>
          </a:p>
          <a:p>
            <a:pPr marL="457200" indent="-457200">
              <a:buFont typeface="+mj-lt"/>
              <a:buAutoNum type="arabicPeriod" startAt="4"/>
            </a:pPr>
            <a:r>
              <a:rPr lang="en-US" sz="2400" b="1" dirty="0" smtClean="0"/>
              <a:t>SAVE</a:t>
            </a:r>
            <a:r>
              <a:rPr lang="en-US" sz="2400" dirty="0" smtClean="0"/>
              <a:t> </a:t>
            </a:r>
            <a:r>
              <a:rPr lang="en-US" sz="2400" dirty="0"/>
              <a:t>the document as </a:t>
            </a:r>
            <a:r>
              <a:rPr lang="en-US" sz="2400" b="1" i="1" dirty="0"/>
              <a:t>equations </a:t>
            </a:r>
            <a:r>
              <a:rPr lang="en-US" sz="2400" dirty="0"/>
              <a:t>in your USB flash drive in the lesson folder and</a:t>
            </a:r>
            <a:r>
              <a:rPr lang="en-US" sz="2400" b="1" dirty="0"/>
              <a:t> CLOSE</a:t>
            </a:r>
            <a:r>
              <a:rPr lang="en-US" sz="2400" dirty="0"/>
              <a:t>.</a:t>
            </a:r>
          </a:p>
          <a:p>
            <a:r>
              <a:rPr lang="en-US" sz="2400" b="1" dirty="0"/>
              <a:t>LEAVE</a:t>
            </a:r>
            <a:r>
              <a:rPr lang="en-US" sz="2400" dirty="0"/>
              <a:t> the Word open to use in the next exercise.</a:t>
            </a:r>
          </a:p>
          <a:p>
            <a:endParaRPr lang="en-US" sz="2400" dirty="0"/>
          </a:p>
          <a:p>
            <a:endParaRPr lang="en-US" sz="2400" dirty="0"/>
          </a:p>
        </p:txBody>
      </p:sp>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Field from Quick Parts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field</a:t>
            </a:r>
            <a:r>
              <a:rPr lang="en-US" sz="2400" dirty="0"/>
              <a:t> is a placeholder where Word inserts content in a document. </a:t>
            </a:r>
            <a:endParaRPr lang="en-US" sz="2400" dirty="0" smtClean="0"/>
          </a:p>
          <a:p>
            <a:r>
              <a:rPr lang="en-US" sz="2400" dirty="0" smtClean="0"/>
              <a:t>Word </a:t>
            </a:r>
            <a:r>
              <a:rPr lang="en-US" sz="2400" dirty="0"/>
              <a:t>automatically uses fields when specific commands are activated, such as those for inserting dates, page numbers, and a table of contents. </a:t>
            </a:r>
            <a:endParaRPr lang="en-US" sz="2400" dirty="0" smtClean="0"/>
          </a:p>
          <a:p>
            <a:r>
              <a:rPr lang="en-US" sz="2400" dirty="0" smtClean="0"/>
              <a:t>When </a:t>
            </a:r>
            <a:r>
              <a:rPr lang="en-US" sz="2400" dirty="0"/>
              <a:t>you insert a date field in a document, the date will be updated automatically each time the document is opened. </a:t>
            </a:r>
            <a:endParaRPr lang="en-US" sz="2400" dirty="0" smtClean="0"/>
          </a:p>
          <a:p>
            <a:r>
              <a:rPr lang="en-US" sz="2400" dirty="0" smtClean="0"/>
              <a:t>In </a:t>
            </a:r>
            <a:r>
              <a:rPr lang="en-US" sz="2400" dirty="0" smtClean="0"/>
              <a:t>the following exercise, </a:t>
            </a:r>
            <a:r>
              <a:rPr lang="en-US" sz="2400" dirty="0"/>
              <a:t>you learn to insert a field in a document.</a:t>
            </a:r>
          </a:p>
          <a:p>
            <a:endParaRPr lang="en-US" sz="2400" dirty="0"/>
          </a:p>
        </p:txBody>
      </p:sp>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Inserting a Field from Quick Parts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Fields, also called </a:t>
            </a:r>
            <a:r>
              <a:rPr lang="en-US" sz="2400" i="1" dirty="0"/>
              <a:t>field codes</a:t>
            </a:r>
            <a:r>
              <a:rPr lang="en-US" sz="2400" dirty="0"/>
              <a:t>, appear between curly brackets (</a:t>
            </a:r>
            <a:r>
              <a:rPr lang="en-US" sz="2400" b="1" dirty="0"/>
              <a:t>{ }</a:t>
            </a:r>
            <a:r>
              <a:rPr lang="en-US" sz="2400" dirty="0"/>
              <a:t>) when displayed. </a:t>
            </a:r>
            <a:endParaRPr lang="en-US" sz="2400" dirty="0" smtClean="0"/>
          </a:p>
          <a:p>
            <a:r>
              <a:rPr lang="en-US" sz="2400" dirty="0" smtClean="0"/>
              <a:t>Field </a:t>
            </a:r>
            <a:r>
              <a:rPr lang="en-US" sz="2400" dirty="0"/>
              <a:t>codes are turned off by default. </a:t>
            </a:r>
            <a:endParaRPr lang="en-US" sz="2400" dirty="0" smtClean="0"/>
          </a:p>
          <a:p>
            <a:r>
              <a:rPr lang="en-US" sz="2400" dirty="0" smtClean="0"/>
              <a:t>To </a:t>
            </a:r>
            <a:r>
              <a:rPr lang="en-US" sz="2400" dirty="0"/>
              <a:t>display field codes in a document, press Alt+F9. </a:t>
            </a:r>
            <a:endParaRPr lang="en-US" sz="2400" dirty="0" smtClean="0"/>
          </a:p>
          <a:p>
            <a:r>
              <a:rPr lang="en-US" sz="2400" dirty="0" smtClean="0"/>
              <a:t>To </a:t>
            </a:r>
            <a:r>
              <a:rPr lang="en-US" sz="2400" dirty="0"/>
              <a:t>edit a field, place the insertion point within the field and right-click and then click Edit Field</a:t>
            </a:r>
            <a:r>
              <a:rPr lang="en-US" sz="2400" dirty="0" smtClean="0"/>
              <a:t>.</a:t>
            </a:r>
            <a:endParaRPr lang="en-US" sz="2400" dirty="0"/>
          </a:p>
        </p:txBody>
      </p:sp>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Field from Quick Parts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hosting_term2 </a:t>
            </a:r>
            <a:r>
              <a:rPr lang="en-US" sz="2400" dirty="0"/>
              <a:t>document from the lesson folder.</a:t>
            </a:r>
          </a:p>
          <a:p>
            <a:pPr marL="457200" indent="-457200">
              <a:buFont typeface="+mj-lt"/>
              <a:buAutoNum type="arabicPeriod"/>
            </a:pPr>
            <a:r>
              <a:rPr lang="en-US" sz="2400" dirty="0" smtClean="0"/>
              <a:t>Press </a:t>
            </a:r>
            <a:r>
              <a:rPr lang="en-US" sz="2400" b="1" dirty="0" err="1"/>
              <a:t>Ctrl+End</a:t>
            </a:r>
            <a:r>
              <a:rPr lang="en-US" sz="2400" b="1" dirty="0"/>
              <a:t> </a:t>
            </a:r>
            <a:r>
              <a:rPr lang="en-US" sz="2400" dirty="0"/>
              <a:t>to move to the end of the document. The insertion point is positioned on the last paragraph mark.</a:t>
            </a:r>
          </a:p>
          <a:p>
            <a:pPr marL="457200" indent="-457200">
              <a:buFont typeface="+mj-lt"/>
              <a:buAutoNum type="arabicPeriod"/>
            </a:pPr>
            <a:r>
              <a:rPr lang="en-US" sz="2400" dirty="0" smtClean="0"/>
              <a:t>Key </a:t>
            </a:r>
            <a:r>
              <a:rPr lang="en-US" sz="2400" b="1" dirty="0"/>
              <a:t>Last Updated:</a:t>
            </a:r>
            <a:r>
              <a:rPr lang="en-US" sz="2400" dirty="0"/>
              <a:t> in bold and press the </a:t>
            </a:r>
            <a:r>
              <a:rPr lang="en-US" sz="2400" b="1" dirty="0"/>
              <a:t>spacebar</a:t>
            </a:r>
            <a:r>
              <a:rPr lang="en-US" sz="2400" dirty="0"/>
              <a:t> once after the colon.</a:t>
            </a:r>
          </a:p>
          <a:p>
            <a:pPr marL="457200" indent="-457200">
              <a:buFont typeface="+mj-lt"/>
              <a:buAutoNum type="arabicPeriod"/>
            </a:pPr>
            <a:r>
              <a:rPr lang="en-US" sz="2400" dirty="0" smtClean="0"/>
              <a:t>On </a:t>
            </a:r>
            <a:r>
              <a:rPr lang="en-US" sz="2400" dirty="0"/>
              <a:t>the </a:t>
            </a:r>
            <a:r>
              <a:rPr lang="en-US" sz="2400" i="1" dirty="0"/>
              <a:t>Insert</a:t>
            </a:r>
            <a:r>
              <a:rPr lang="en-US" sz="2400" dirty="0"/>
              <a:t> tab, in the </a:t>
            </a:r>
            <a:r>
              <a:rPr lang="en-US" sz="2400" i="1" dirty="0"/>
              <a:t>Text</a:t>
            </a:r>
            <a:r>
              <a:rPr lang="en-US" sz="2400" dirty="0"/>
              <a:t> group, click the </a:t>
            </a:r>
            <a:r>
              <a:rPr lang="en-US" sz="2400" b="1" dirty="0"/>
              <a:t>Quick Parts</a:t>
            </a:r>
            <a:r>
              <a:rPr lang="en-US" sz="2400" dirty="0"/>
              <a:t> button</a:t>
            </a:r>
            <a:r>
              <a:rPr lang="en-US" sz="2400" dirty="0" smtClean="0"/>
              <a:t>.</a:t>
            </a:r>
            <a:endParaRPr lang="en-US" sz="2400" dirty="0"/>
          </a:p>
        </p:txBody>
      </p:sp>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Field from Quick Parts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Field</a:t>
            </a:r>
            <a:r>
              <a:rPr lang="en-US" sz="2400" dirty="0"/>
              <a:t> on the menu. The </a:t>
            </a:r>
            <a:r>
              <a:rPr lang="en-US" sz="2400" i="1" dirty="0"/>
              <a:t>Field</a:t>
            </a:r>
            <a:r>
              <a:rPr lang="en-US" sz="2400" dirty="0"/>
              <a:t> dialog box is displayed </a:t>
            </a:r>
            <a:r>
              <a:rPr lang="en-US" sz="2400" dirty="0" smtClean="0"/>
              <a:t>as shown below.</a:t>
            </a:r>
            <a:endParaRPr lang="en-US" sz="2400" dirty="0"/>
          </a:p>
          <a:p>
            <a:endParaRPr lang="en-US" sz="2400" dirty="0"/>
          </a:p>
        </p:txBody>
      </p:sp>
      <p:pic>
        <p:nvPicPr>
          <p:cNvPr id="2" name="Picture 1" descr="07.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420888"/>
            <a:ext cx="7278296" cy="3860121"/>
          </a:xfrm>
          <a:prstGeom prst="rect">
            <a:avLst/>
          </a:prstGeom>
        </p:spPr>
      </p:pic>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Field from Quick Parts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From </a:t>
            </a:r>
            <a:r>
              <a:rPr lang="en-US" sz="2400" dirty="0"/>
              <a:t>the </a:t>
            </a:r>
            <a:r>
              <a:rPr lang="en-US" sz="2400" i="1" dirty="0"/>
              <a:t>Categories</a:t>
            </a:r>
            <a:r>
              <a:rPr lang="en-US" sz="2400" dirty="0"/>
              <a:t> drop-down list, click </a:t>
            </a:r>
            <a:r>
              <a:rPr lang="en-US" sz="2400" b="1" dirty="0"/>
              <a:t>Date and Time</a:t>
            </a:r>
            <a:r>
              <a:rPr lang="en-US" sz="2400" dirty="0"/>
              <a:t>.</a:t>
            </a:r>
          </a:p>
          <a:p>
            <a:pPr marL="457200" indent="-457200">
              <a:buFont typeface="+mj-lt"/>
              <a:buAutoNum type="arabicPeriod" startAt="5"/>
            </a:pPr>
            <a:r>
              <a:rPr lang="en-US" sz="2400" dirty="0" smtClean="0"/>
              <a:t>In </a:t>
            </a:r>
            <a:r>
              <a:rPr lang="en-US" sz="2400" dirty="0"/>
              <a:t>the </a:t>
            </a:r>
            <a:r>
              <a:rPr lang="en-US" sz="2400" i="1" dirty="0"/>
              <a:t>Field Names</a:t>
            </a:r>
            <a:r>
              <a:rPr lang="en-US" sz="2400" dirty="0"/>
              <a:t> list, click </a:t>
            </a:r>
            <a:r>
              <a:rPr lang="en-US" sz="2400" b="1" dirty="0"/>
              <a:t>Date</a:t>
            </a:r>
            <a:r>
              <a:rPr lang="en-US" sz="2400" dirty="0"/>
              <a:t>.</a:t>
            </a:r>
          </a:p>
          <a:p>
            <a:pPr marL="457200" indent="-457200">
              <a:buFont typeface="+mj-lt"/>
              <a:buAutoNum type="arabicPeriod" startAt="5"/>
            </a:pPr>
            <a:r>
              <a:rPr lang="en-US" sz="2400" dirty="0" smtClean="0"/>
              <a:t>In </a:t>
            </a:r>
            <a:r>
              <a:rPr lang="en-US" sz="2400" dirty="0"/>
              <a:t>the </a:t>
            </a:r>
            <a:r>
              <a:rPr lang="en-US" sz="2400" i="1" dirty="0"/>
              <a:t>Date Formats</a:t>
            </a:r>
            <a:r>
              <a:rPr lang="en-US" sz="2400" dirty="0"/>
              <a:t> list, select the </a:t>
            </a:r>
            <a:r>
              <a:rPr lang="en-US" sz="2400" b="1" dirty="0"/>
              <a:t>ninth option</a:t>
            </a:r>
            <a:r>
              <a:rPr lang="en-US" sz="2400" dirty="0"/>
              <a:t> with the </a:t>
            </a:r>
            <a:r>
              <a:rPr lang="en-US" sz="2400" b="1" dirty="0"/>
              <a:t>Day Month Year</a:t>
            </a:r>
            <a:r>
              <a:rPr lang="en-US" sz="2400" dirty="0"/>
              <a:t> format and click </a:t>
            </a:r>
            <a:r>
              <a:rPr lang="en-US" sz="2400" b="1" dirty="0"/>
              <a:t>OK </a:t>
            </a:r>
            <a:r>
              <a:rPr lang="en-US" sz="2400" dirty="0"/>
              <a:t>to close the dialog box and insert the date and time field in your document. The document should look similar to the one shown </a:t>
            </a:r>
            <a:r>
              <a:rPr lang="en-US" sz="2400" dirty="0" smtClean="0"/>
              <a:t>on the next slide,</a:t>
            </a:r>
            <a:r>
              <a:rPr lang="en-US" sz="2400" b="1" dirty="0" smtClean="0"/>
              <a:t> </a:t>
            </a:r>
            <a:r>
              <a:rPr lang="en-US" sz="2400" dirty="0"/>
              <a:t>with the exception that the current date will appear.</a:t>
            </a:r>
          </a:p>
          <a:p>
            <a:pPr marL="457200" indent="-457200">
              <a:buFont typeface="+mj-lt"/>
              <a:buAutoNum type="arabicPeriod" startAt="5"/>
            </a:pPr>
            <a:r>
              <a:rPr lang="en-US" sz="2400" b="1" dirty="0" smtClean="0"/>
              <a:t>SAVE</a:t>
            </a:r>
            <a:r>
              <a:rPr lang="en-US" sz="2400" dirty="0" smtClean="0"/>
              <a:t> </a:t>
            </a:r>
            <a:r>
              <a:rPr lang="en-US" sz="2400" dirty="0"/>
              <a:t>document as </a:t>
            </a:r>
            <a:r>
              <a:rPr lang="en-US" sz="2400" b="1" i="1" dirty="0"/>
              <a:t>hosting_term3</a:t>
            </a:r>
            <a:r>
              <a:rPr lang="en-US" sz="2400" dirty="0"/>
              <a:t> in your USB flash drive in the lesson folder and </a:t>
            </a:r>
            <a:r>
              <a:rPr lang="en-US" sz="2400" b="1" dirty="0"/>
              <a:t>CLOSE</a:t>
            </a:r>
            <a:r>
              <a:rPr lang="en-US" sz="2400" dirty="0"/>
              <a:t>.</a:t>
            </a:r>
          </a:p>
          <a:p>
            <a:r>
              <a:rPr lang="en-US" sz="2400" b="1" dirty="0"/>
              <a:t>LEAVE</a:t>
            </a:r>
            <a:r>
              <a:rPr lang="en-US" sz="2400" dirty="0"/>
              <a:t> Word open to use in the next exercise.</a:t>
            </a:r>
          </a:p>
          <a:p>
            <a:endParaRPr lang="en-US" sz="2400" dirty="0"/>
          </a:p>
        </p:txBody>
      </p:sp>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Field from Quick Parts</a:t>
            </a:r>
            <a:endParaRPr lang="en-US" dirty="0" smtClean="0">
              <a:ea typeface="+mj-ea"/>
              <a:cs typeface="+mj-cs"/>
            </a:endParaRPr>
          </a:p>
        </p:txBody>
      </p:sp>
      <p:pic>
        <p:nvPicPr>
          <p:cNvPr id="5" name="Picture 4" descr="07.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1628800"/>
            <a:ext cx="5519497" cy="4675753"/>
          </a:xfrm>
          <a:prstGeom prst="rect">
            <a:avLst/>
          </a:prstGeom>
        </p:spPr>
      </p:pic>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a Document’s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Word’s </a:t>
            </a:r>
            <a:r>
              <a:rPr lang="en-US" sz="2400" dirty="0"/>
              <a:t>enhanced features allow the user to produce a creatively formatted document by changing the background color, inserting a watermark, and adding a border to the document. </a:t>
            </a:r>
          </a:p>
        </p:txBody>
      </p:sp>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Page Color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Adding </a:t>
            </a:r>
            <a:r>
              <a:rPr lang="en-US" sz="2400" dirty="0"/>
              <a:t>a background color to the title page of a report conveys originality. You may want to distinguish your research paper from others, for example, by adding a background color to the first page. </a:t>
            </a:r>
            <a:endParaRPr lang="en-US" sz="2400" dirty="0" smtClean="0"/>
          </a:p>
          <a:p>
            <a:r>
              <a:rPr lang="en-US" sz="2400" dirty="0" smtClean="0"/>
              <a:t>It </a:t>
            </a:r>
            <a:r>
              <a:rPr lang="en-US" sz="2400" dirty="0"/>
              <a:t>is important to use background colors in moderation and to choose a page color that will not interfere with the text</a:t>
            </a:r>
            <a:r>
              <a:rPr lang="en-US" sz="2400" dirty="0" smtClean="0"/>
              <a:t>.</a:t>
            </a:r>
          </a:p>
          <a:p>
            <a:r>
              <a:rPr lang="en-US" sz="2400" dirty="0" smtClean="0"/>
              <a:t> </a:t>
            </a:r>
            <a:r>
              <a:rPr lang="en-US" sz="2400" dirty="0"/>
              <a:t>If text is dark, for example, then the background color should be light, and if text is light, a dark background would improve the document’s readability. </a:t>
            </a:r>
            <a:endParaRPr lang="en-US" sz="2400" dirty="0" smtClean="0"/>
          </a:p>
          <a:p>
            <a:r>
              <a:rPr lang="en-US" sz="2400" dirty="0" smtClean="0"/>
              <a:t>In </a:t>
            </a:r>
            <a:r>
              <a:rPr lang="en-US" sz="2400" dirty="0" smtClean="0"/>
              <a:t>the following exercise, </a:t>
            </a:r>
            <a:r>
              <a:rPr lang="en-US" sz="2400" dirty="0"/>
              <a:t>you learn to insert a page color in a document</a:t>
            </a:r>
            <a:r>
              <a:rPr lang="en-US" sz="2400" dirty="0" smtClean="0"/>
              <a:t>.</a:t>
            </a:r>
            <a:endParaRPr lang="en-US" sz="2400" dirty="0"/>
          </a:p>
        </p:txBody>
      </p:sp>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Page Color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 </a:t>
            </a:r>
            <a:r>
              <a:rPr lang="en-US" sz="2400" b="1" i="1" dirty="0" err="1"/>
              <a:t>hosting_term</a:t>
            </a:r>
            <a:r>
              <a:rPr lang="en-US" sz="2400" dirty="0"/>
              <a:t> from </a:t>
            </a:r>
            <a:r>
              <a:rPr lang="en-US" sz="2400" dirty="0" smtClean="0"/>
              <a:t/>
            </a:r>
            <a:br>
              <a:rPr lang="en-US" sz="2400" dirty="0" smtClean="0"/>
            </a:br>
            <a:r>
              <a:rPr lang="en-US" sz="2400" dirty="0" smtClean="0"/>
              <a:t>your </a:t>
            </a:r>
            <a:r>
              <a:rPr lang="en-US" sz="2400" dirty="0"/>
              <a:t>USB flash drive for </a:t>
            </a:r>
            <a:r>
              <a:rPr lang="en-US" sz="2400" dirty="0" smtClean="0"/>
              <a:t/>
            </a:r>
            <a:br>
              <a:rPr lang="en-US" sz="2400" dirty="0" smtClean="0"/>
            </a:br>
            <a:r>
              <a:rPr lang="en-US" sz="2400" dirty="0" smtClean="0"/>
              <a:t>this </a:t>
            </a:r>
            <a:r>
              <a:rPr lang="en-US" sz="2400" dirty="0"/>
              <a:t>lesson.</a:t>
            </a:r>
          </a:p>
          <a:p>
            <a:pPr marL="457200" lvl="0" indent="-457200">
              <a:spcBef>
                <a:spcPts val="400"/>
              </a:spcBef>
              <a:buFont typeface="+mj-lt"/>
              <a:buAutoNum type="arabicPeriod"/>
            </a:pPr>
            <a:r>
              <a:rPr lang="en-US" sz="2400" dirty="0"/>
              <a:t>Click the </a:t>
            </a:r>
            <a:r>
              <a:rPr lang="en-US" sz="2400" b="1" dirty="0"/>
              <a:t>Page Layout</a:t>
            </a:r>
            <a:r>
              <a:rPr lang="en-US" sz="2400" dirty="0"/>
              <a:t> </a:t>
            </a:r>
            <a:r>
              <a:rPr lang="en-US" sz="2400" dirty="0" smtClean="0"/>
              <a:t>tab</a:t>
            </a:r>
            <a:r>
              <a:rPr lang="en-US" sz="2400" dirty="0"/>
              <a:t>.</a:t>
            </a:r>
          </a:p>
          <a:p>
            <a:pPr marL="457200" indent="-457200">
              <a:spcBef>
                <a:spcPts val="400"/>
              </a:spcBef>
              <a:buFont typeface="+mj-lt"/>
              <a:buAutoNum type="arabicPeriod"/>
            </a:pPr>
            <a:r>
              <a:rPr lang="en-US" sz="2400" dirty="0" smtClean="0"/>
              <a:t>In </a:t>
            </a:r>
            <a:r>
              <a:rPr lang="en-US" sz="2400" dirty="0"/>
              <a:t>the </a:t>
            </a:r>
            <a:r>
              <a:rPr lang="en-US" sz="2400" i="1" dirty="0"/>
              <a:t>Page Background</a:t>
            </a:r>
            <a:r>
              <a:rPr lang="en-US" sz="2400" dirty="0"/>
              <a:t> </a:t>
            </a:r>
            <a:r>
              <a:rPr lang="en-US" sz="2400" dirty="0" smtClean="0"/>
              <a:t/>
            </a:r>
            <a:br>
              <a:rPr lang="en-US" sz="2400" dirty="0" smtClean="0"/>
            </a:br>
            <a:r>
              <a:rPr lang="en-US" sz="2400" dirty="0" smtClean="0"/>
              <a:t>group</a:t>
            </a:r>
            <a:r>
              <a:rPr lang="en-US" sz="2400" dirty="0"/>
              <a:t>, click the </a:t>
            </a:r>
            <a:r>
              <a:rPr lang="en-US" sz="2400" b="1" dirty="0"/>
              <a:t>Page </a:t>
            </a:r>
            <a:r>
              <a:rPr lang="en-US" sz="2400" b="1" dirty="0" smtClean="0"/>
              <a:t/>
            </a:r>
            <a:br>
              <a:rPr lang="en-US" sz="2400" b="1" dirty="0" smtClean="0"/>
            </a:br>
            <a:r>
              <a:rPr lang="en-US" sz="2400" b="1" dirty="0" smtClean="0"/>
              <a:t>Color</a:t>
            </a:r>
            <a:r>
              <a:rPr lang="en-US" sz="2400" dirty="0" smtClean="0"/>
              <a:t> button </a:t>
            </a:r>
            <a:r>
              <a:rPr lang="en-US" sz="2400" dirty="0"/>
              <a:t>to open the color menu and gallery, as shown </a:t>
            </a:r>
            <a:r>
              <a:rPr lang="en-US" sz="2400" dirty="0" smtClean="0"/>
              <a:t>above. </a:t>
            </a:r>
            <a:r>
              <a:rPr lang="en-US" sz="2400" dirty="0"/>
              <a:t>Click to select </a:t>
            </a:r>
            <a:r>
              <a:rPr lang="en-US" sz="2400" b="1" dirty="0"/>
              <a:t>White, Background 1, Darker 5%</a:t>
            </a:r>
            <a:r>
              <a:rPr lang="en-US" sz="2400" dirty="0"/>
              <a:t>;</a:t>
            </a:r>
            <a:r>
              <a:rPr lang="en-US" sz="2400" b="1" dirty="0"/>
              <a:t> </a:t>
            </a:r>
            <a:r>
              <a:rPr lang="en-US" sz="2400" dirty="0"/>
              <a:t>the page color is applied.</a:t>
            </a:r>
          </a:p>
          <a:p>
            <a:pPr marL="457200" indent="-457200">
              <a:spcBef>
                <a:spcPts val="400"/>
              </a:spcBef>
              <a:buFont typeface="+mj-lt"/>
              <a:buAutoNum type="arabicPeriod"/>
            </a:pPr>
            <a:r>
              <a:rPr lang="en-US" sz="2400" b="1" dirty="0" smtClean="0"/>
              <a:t>SAVE</a:t>
            </a:r>
            <a:r>
              <a:rPr lang="en-US" sz="2400" dirty="0" smtClean="0"/>
              <a:t> </a:t>
            </a:r>
            <a:r>
              <a:rPr lang="en-US" sz="2400" dirty="0"/>
              <a:t>the document as </a:t>
            </a:r>
            <a:r>
              <a:rPr lang="en-US" sz="2400" b="1" i="1" dirty="0"/>
              <a:t>hosting_term4</a:t>
            </a:r>
            <a:r>
              <a:rPr lang="en-US" sz="2400" dirty="0"/>
              <a:t> in your USB flash drive in the lesson folder.</a:t>
            </a:r>
          </a:p>
          <a:p>
            <a:pPr>
              <a:spcBef>
                <a:spcPts val="400"/>
              </a:spcBef>
            </a:pPr>
            <a:r>
              <a:rPr lang="en-US" sz="2400" b="1" dirty="0"/>
              <a:t>LEAVE</a:t>
            </a:r>
            <a:r>
              <a:rPr lang="en-US" sz="2400" dirty="0"/>
              <a:t> the document open to use in the next exercise.</a:t>
            </a:r>
          </a:p>
          <a:p>
            <a:endParaRPr lang="en-US" sz="2400" dirty="0"/>
          </a:p>
          <a:p>
            <a:endParaRPr lang="en-US" sz="2400" dirty="0"/>
          </a:p>
          <a:p>
            <a:endParaRPr lang="en-US" sz="2400" dirty="0"/>
          </a:p>
        </p:txBody>
      </p:sp>
      <p:pic>
        <p:nvPicPr>
          <p:cNvPr id="2" name="Picture 1" descr="07.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4878" y="1629688"/>
            <a:ext cx="4229569" cy="2302232"/>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a Document with a Theme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Predefined </a:t>
            </a:r>
            <a:r>
              <a:rPr lang="en-US" sz="2400" dirty="0"/>
              <a:t>formatting preferences allow you to change the overall appearance of the document by selecting and applying a theme. </a:t>
            </a:r>
            <a:endParaRPr lang="en-US" sz="2400" dirty="0" smtClean="0"/>
          </a:p>
          <a:p>
            <a:r>
              <a:rPr lang="en-US" sz="2400" dirty="0" smtClean="0"/>
              <a:t>A </a:t>
            </a:r>
            <a:r>
              <a:rPr lang="en-US" sz="2400" b="1" i="1" dirty="0"/>
              <a:t>document theme</a:t>
            </a:r>
            <a:r>
              <a:rPr lang="en-US" sz="2400" dirty="0"/>
              <a:t> is a set of predefined formatting options that includes theme colors, fonts, and effects. You can apply one of the preexisting themes or create and customize a theme. </a:t>
            </a:r>
            <a:endParaRPr lang="en-US" sz="2400" dirty="0" smtClean="0"/>
          </a:p>
          <a:p>
            <a:r>
              <a:rPr lang="en-US" sz="2400" dirty="0" smtClean="0"/>
              <a:t>Document </a:t>
            </a:r>
            <a:r>
              <a:rPr lang="en-US" sz="2400" dirty="0"/>
              <a:t>themes contain the following elements: Theme colors, Theme fonts, and Theme effects. </a:t>
            </a:r>
            <a:endParaRPr lang="en-US" sz="2400" dirty="0" smtClean="0"/>
          </a:p>
          <a:p>
            <a:r>
              <a:rPr lang="en-US" sz="2400" dirty="0" smtClean="0"/>
              <a:t>In </a:t>
            </a:r>
            <a:r>
              <a:rPr lang="en-US" sz="2400" dirty="0" smtClean="0"/>
              <a:t>the following exercise, </a:t>
            </a:r>
            <a:r>
              <a:rPr lang="en-US" sz="2400" dirty="0"/>
              <a:t>you learn how to apply a document theme in Word.</a:t>
            </a:r>
          </a:p>
          <a:p>
            <a:endParaRPr lang="en-US" sz="2400" dirty="0"/>
          </a:p>
          <a:p>
            <a:endParaRPr lang="en-US" sz="2400" dirty="0"/>
          </a:p>
        </p:txBody>
      </p:sp>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the Page Color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apply formatting to a page color background with one color or fill effect, such as, gradient, texture, pattern, or a picture. </a:t>
            </a:r>
            <a:endParaRPr lang="en-US" sz="2400" dirty="0" smtClean="0"/>
          </a:p>
          <a:p>
            <a:r>
              <a:rPr lang="en-US" sz="2400" dirty="0" smtClean="0"/>
              <a:t>A </a:t>
            </a:r>
            <a:r>
              <a:rPr lang="en-US" sz="2400" dirty="0"/>
              <a:t>gradient fill is a shape fill that changes from one color to another based on the shading style selected. You can select from one color or two to preset colors. </a:t>
            </a:r>
            <a:endParaRPr lang="en-US" sz="2400" dirty="0" smtClean="0"/>
          </a:p>
          <a:p>
            <a:r>
              <a:rPr lang="en-US" sz="2400" dirty="0" smtClean="0"/>
              <a:t>The </a:t>
            </a:r>
            <a:r>
              <a:rPr lang="en-US" sz="2400" dirty="0"/>
              <a:t>layout of the page colors provides emphasis to the document. </a:t>
            </a:r>
            <a:endParaRPr lang="en-US" sz="2400" dirty="0" smtClean="0"/>
          </a:p>
          <a:p>
            <a:r>
              <a:rPr lang="en-US" sz="2400" dirty="0" smtClean="0"/>
              <a:t>In </a:t>
            </a:r>
            <a:r>
              <a:rPr lang="en-US" sz="2400" dirty="0" smtClean="0"/>
              <a:t>the following exercise, </a:t>
            </a:r>
            <a:r>
              <a:rPr lang="en-US" sz="2400" dirty="0"/>
              <a:t>you learn to format the page background using two colors and changing the shading style</a:t>
            </a:r>
            <a:r>
              <a:rPr lang="en-US" sz="2400" dirty="0" smtClean="0"/>
              <a:t>.</a:t>
            </a:r>
            <a:endParaRPr lang="en-US" sz="2400" dirty="0"/>
          </a:p>
        </p:txBody>
      </p:sp>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Format </a:t>
            </a:r>
            <a:br>
              <a:rPr lang="en-US" b="1" dirty="0" smtClean="0"/>
            </a:br>
            <a:r>
              <a:rPr lang="en-US" b="1" dirty="0" smtClean="0"/>
              <a:t>the Page Color Background</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With </a:t>
            </a:r>
            <a:r>
              <a:rPr lang="en-US" sz="2400" dirty="0"/>
              <a:t>the </a:t>
            </a:r>
            <a:r>
              <a:rPr lang="en-US" sz="2400" i="1" dirty="0"/>
              <a:t>Page Layout</a:t>
            </a:r>
            <a:r>
              <a:rPr lang="en-US" sz="2400" dirty="0"/>
              <a:t> tab active, click the </a:t>
            </a:r>
            <a:r>
              <a:rPr lang="en-US" sz="2400" b="1" dirty="0"/>
              <a:t>Page Color</a:t>
            </a:r>
            <a:r>
              <a:rPr lang="en-US" sz="2400" dirty="0"/>
              <a:t> button, and in the menu that appears, click </a:t>
            </a:r>
            <a:r>
              <a:rPr lang="en-US" sz="2400" b="1" dirty="0"/>
              <a:t>Fill Effects</a:t>
            </a:r>
            <a:r>
              <a:rPr lang="en-US" sz="2400" dirty="0"/>
              <a:t>. The </a:t>
            </a:r>
            <a:r>
              <a:rPr lang="en-US" sz="2400" i="1" dirty="0"/>
              <a:t>Fill Effects</a:t>
            </a:r>
            <a:r>
              <a:rPr lang="en-US" sz="2400" dirty="0"/>
              <a:t> dialog opens with the </a:t>
            </a:r>
            <a:r>
              <a:rPr lang="en-US" sz="2400" i="1" dirty="0"/>
              <a:t>Gradient</a:t>
            </a:r>
            <a:r>
              <a:rPr lang="en-US" sz="2400" dirty="0"/>
              <a:t> tab active.</a:t>
            </a:r>
          </a:p>
          <a:p>
            <a:pPr marL="457200" indent="-457200">
              <a:buFont typeface="+mj-lt"/>
              <a:buAutoNum type="arabicPeriod"/>
            </a:pPr>
            <a:r>
              <a:rPr lang="en-US" sz="2400" dirty="0" smtClean="0"/>
              <a:t>Under </a:t>
            </a:r>
            <a:r>
              <a:rPr lang="en-US" sz="2400" dirty="0"/>
              <a:t>the </a:t>
            </a:r>
            <a:r>
              <a:rPr lang="en-US" sz="2400" i="1" dirty="0"/>
              <a:t>Colors</a:t>
            </a:r>
            <a:r>
              <a:rPr lang="en-US" sz="2400" dirty="0"/>
              <a:t> section, select </a:t>
            </a:r>
            <a:r>
              <a:rPr lang="en-US" sz="2400" b="1" dirty="0"/>
              <a:t>Preset</a:t>
            </a:r>
            <a:r>
              <a:rPr lang="en-US" sz="2400" dirty="0"/>
              <a:t> and then click the </a:t>
            </a:r>
            <a:r>
              <a:rPr lang="en-US" sz="2400" b="1" dirty="0"/>
              <a:t>drop-down</a:t>
            </a:r>
            <a:r>
              <a:rPr lang="en-US" sz="2400" dirty="0"/>
              <a:t> </a:t>
            </a:r>
            <a:r>
              <a:rPr lang="en-US" sz="2400" b="1" dirty="0"/>
              <a:t>arrow</a:t>
            </a:r>
            <a:r>
              <a:rPr lang="en-US" sz="2400" dirty="0"/>
              <a:t> under the Preset colors section to view available background colors</a:t>
            </a:r>
            <a:r>
              <a:rPr lang="en-US" sz="2400" dirty="0" smtClean="0"/>
              <a:t>.</a:t>
            </a:r>
            <a:endParaRPr lang="en-US" sz="2400" dirty="0"/>
          </a:p>
        </p:txBody>
      </p:sp>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t>
            </a:r>
            <a:br>
              <a:rPr lang="en-US" b="1" dirty="0"/>
            </a:br>
            <a:r>
              <a:rPr lang="en-US" b="1" dirty="0"/>
              <a:t>the Page Color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a:t>In the </a:t>
            </a:r>
            <a:r>
              <a:rPr lang="en-US" sz="2400" i="1" dirty="0"/>
              <a:t>Gradient</a:t>
            </a:r>
            <a:r>
              <a:rPr lang="en-US" sz="2400" dirty="0"/>
              <a:t> tab under </a:t>
            </a:r>
            <a:r>
              <a:rPr lang="en-US" sz="2400" dirty="0" smtClean="0"/>
              <a:t/>
            </a:r>
            <a:br>
              <a:rPr lang="en-US" sz="2400" dirty="0" smtClean="0"/>
            </a:br>
            <a:r>
              <a:rPr lang="en-US" sz="2400" dirty="0" smtClean="0"/>
              <a:t>the </a:t>
            </a:r>
            <a:r>
              <a:rPr lang="en-US" sz="2400" i="1" dirty="0"/>
              <a:t>Colors</a:t>
            </a:r>
            <a:r>
              <a:rPr lang="en-US" sz="2400" dirty="0"/>
              <a:t> section, select </a:t>
            </a:r>
            <a:r>
              <a:rPr lang="en-US" sz="2400" dirty="0" smtClean="0"/>
              <a:t/>
            </a:r>
            <a:br>
              <a:rPr lang="en-US" sz="2400" dirty="0" smtClean="0"/>
            </a:br>
            <a:r>
              <a:rPr lang="en-US" sz="2400" b="1" dirty="0" smtClean="0"/>
              <a:t>Two </a:t>
            </a:r>
            <a:r>
              <a:rPr lang="en-US" sz="2400" b="1" dirty="0"/>
              <a:t>colors</a:t>
            </a:r>
            <a:r>
              <a:rPr lang="en-US" sz="2400" dirty="0"/>
              <a:t>. Two options </a:t>
            </a:r>
            <a:r>
              <a:rPr lang="en-US" sz="2400" dirty="0" smtClean="0"/>
              <a:t/>
            </a:r>
            <a:br>
              <a:rPr lang="en-US" sz="2400" dirty="0" smtClean="0"/>
            </a:br>
            <a:r>
              <a:rPr lang="en-US" sz="2400" dirty="0" smtClean="0"/>
              <a:t>appear</a:t>
            </a:r>
            <a:r>
              <a:rPr lang="en-US" sz="2400" dirty="0"/>
              <a:t>, Color 1 and Color </a:t>
            </a:r>
            <a:r>
              <a:rPr lang="en-US" sz="2400" dirty="0" smtClean="0"/>
              <a:t/>
            </a:r>
            <a:br>
              <a:rPr lang="en-US" sz="2400" dirty="0" smtClean="0"/>
            </a:br>
            <a:r>
              <a:rPr lang="en-US" sz="2400" dirty="0" smtClean="0"/>
              <a:t>2</a:t>
            </a:r>
            <a:r>
              <a:rPr lang="en-US" sz="2400" dirty="0"/>
              <a:t>. Under </a:t>
            </a:r>
            <a:r>
              <a:rPr lang="en-US" sz="2400" b="1" dirty="0"/>
              <a:t>Color 2</a:t>
            </a:r>
            <a:r>
              <a:rPr lang="en-US" sz="2400" dirty="0"/>
              <a:t> click the </a:t>
            </a:r>
            <a:r>
              <a:rPr lang="en-US" sz="2400" dirty="0" smtClean="0"/>
              <a:t/>
            </a:r>
            <a:br>
              <a:rPr lang="en-US" sz="2400" dirty="0" smtClean="0"/>
            </a:br>
            <a:r>
              <a:rPr lang="en-US" sz="2400" b="1" dirty="0" smtClean="0"/>
              <a:t>drop</a:t>
            </a:r>
            <a:r>
              <a:rPr lang="en-US" sz="2400" b="1" dirty="0"/>
              <a:t>-down arrow</a:t>
            </a:r>
            <a:r>
              <a:rPr lang="en-US" sz="2400" dirty="0"/>
              <a:t> to </a:t>
            </a:r>
            <a:r>
              <a:rPr lang="en-US" sz="2400" dirty="0" smtClean="0"/>
              <a:t>pro-</a:t>
            </a:r>
            <a:br>
              <a:rPr lang="en-US" sz="2400" dirty="0" smtClean="0"/>
            </a:br>
            <a:r>
              <a:rPr lang="en-US" sz="2400" dirty="0" smtClean="0"/>
              <a:t>duce </a:t>
            </a:r>
            <a:r>
              <a:rPr lang="en-US" sz="2400" dirty="0"/>
              <a:t>the color palette. In </a:t>
            </a:r>
            <a:r>
              <a:rPr lang="en-US" sz="2400" dirty="0" smtClean="0"/>
              <a:t/>
            </a:r>
            <a:br>
              <a:rPr lang="en-US" sz="2400" dirty="0" smtClean="0"/>
            </a:br>
            <a:r>
              <a:rPr lang="en-US" sz="2400" dirty="0" smtClean="0"/>
              <a:t>the </a:t>
            </a:r>
            <a:r>
              <a:rPr lang="en-US" sz="2400" dirty="0"/>
              <a:t>ninth column third row, </a:t>
            </a:r>
            <a:r>
              <a:rPr lang="en-US" sz="2400" dirty="0" smtClean="0"/>
              <a:t/>
            </a:r>
            <a:br>
              <a:rPr lang="en-US" sz="2400" dirty="0" smtClean="0"/>
            </a:br>
            <a:r>
              <a:rPr lang="en-US" sz="2400" dirty="0" smtClean="0"/>
              <a:t>select </a:t>
            </a:r>
            <a:r>
              <a:rPr lang="en-US" sz="2400" b="1" dirty="0"/>
              <a:t>Brown, Accent 5, </a:t>
            </a:r>
            <a:r>
              <a:rPr lang="en-US" sz="2400" b="1" dirty="0" smtClean="0"/>
              <a:t/>
            </a:r>
            <a:br>
              <a:rPr lang="en-US" sz="2400" b="1" dirty="0" smtClean="0"/>
            </a:br>
            <a:r>
              <a:rPr lang="en-US" sz="2400" b="1" dirty="0" smtClean="0"/>
              <a:t>Lighter </a:t>
            </a:r>
            <a:r>
              <a:rPr lang="en-US" sz="2400" b="1" dirty="0"/>
              <a:t>60%</a:t>
            </a:r>
            <a:r>
              <a:rPr lang="en-US" sz="2400" dirty="0"/>
              <a:t>. The selected </a:t>
            </a:r>
            <a:r>
              <a:rPr lang="en-US" sz="2400" dirty="0" smtClean="0"/>
              <a:t/>
            </a:r>
            <a:br>
              <a:rPr lang="en-US" sz="2400" dirty="0" smtClean="0"/>
            </a:br>
            <a:r>
              <a:rPr lang="en-US" sz="2400" dirty="0" smtClean="0"/>
              <a:t>color </a:t>
            </a:r>
            <a:r>
              <a:rPr lang="en-US" sz="2400" dirty="0"/>
              <a:t>appears in the box </a:t>
            </a:r>
            <a:r>
              <a:rPr lang="en-US" sz="2400" dirty="0" smtClean="0"/>
              <a:t/>
            </a:r>
            <a:br>
              <a:rPr lang="en-US" sz="2400" dirty="0" smtClean="0"/>
            </a:br>
            <a:r>
              <a:rPr lang="en-US" sz="2400" dirty="0" smtClean="0"/>
              <a:t>under </a:t>
            </a:r>
            <a:r>
              <a:rPr lang="en-US" sz="2400" dirty="0"/>
              <a:t>Color 2 </a:t>
            </a:r>
            <a:r>
              <a:rPr lang="en-US" sz="2400" dirty="0" smtClean="0"/>
              <a:t>as shown </a:t>
            </a:r>
            <a:br>
              <a:rPr lang="en-US" sz="2400" dirty="0" smtClean="0"/>
            </a:br>
            <a:r>
              <a:rPr lang="en-US" sz="2400" dirty="0" smtClean="0"/>
              <a:t>at right.</a:t>
            </a:r>
          </a:p>
        </p:txBody>
      </p:sp>
      <p:pic>
        <p:nvPicPr>
          <p:cNvPr id="2" name="Picture 1" descr="07.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0720" y="1628800"/>
            <a:ext cx="4154826" cy="4359498"/>
          </a:xfrm>
          <a:prstGeom prst="rect">
            <a:avLst/>
          </a:prstGeom>
        </p:spPr>
      </p:pic>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t>
            </a:r>
            <a:br>
              <a:rPr lang="en-US" b="1" dirty="0"/>
            </a:br>
            <a:r>
              <a:rPr lang="en-US" b="1" dirty="0"/>
              <a:t>the Page Color </a:t>
            </a:r>
            <a:r>
              <a:rPr lang="en-US" b="1" dirty="0" smtClean="0"/>
              <a:t>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Under </a:t>
            </a:r>
            <a:r>
              <a:rPr lang="en-US" sz="2400" dirty="0"/>
              <a:t>the </a:t>
            </a:r>
            <a:r>
              <a:rPr lang="en-US" sz="2400" i="1" dirty="0"/>
              <a:t>Variants</a:t>
            </a:r>
            <a:r>
              <a:rPr lang="en-US" sz="2400" dirty="0"/>
              <a:t> section, samples of the two colors are displayed. Under the </a:t>
            </a:r>
            <a:r>
              <a:rPr lang="en-US" sz="2400" i="1" dirty="0"/>
              <a:t>Shading Styles</a:t>
            </a:r>
            <a:r>
              <a:rPr lang="en-US" sz="2400" dirty="0"/>
              <a:t> section, you have choices on how the style should appear in the document. Select </a:t>
            </a:r>
            <a:r>
              <a:rPr lang="en-US" sz="2400" b="1" dirty="0"/>
              <a:t>From</a:t>
            </a:r>
            <a:r>
              <a:rPr lang="en-US" sz="2400" dirty="0"/>
              <a:t> </a:t>
            </a:r>
            <a:r>
              <a:rPr lang="en-US" sz="2400" b="1" dirty="0"/>
              <a:t>Center</a:t>
            </a:r>
            <a:r>
              <a:rPr lang="en-US" sz="2400" dirty="0"/>
              <a:t>. Notice the lower right corner produces the Color 1 in the Center and Color 2 outside. Click </a:t>
            </a:r>
            <a:r>
              <a:rPr lang="en-US" sz="2400" b="1" dirty="0"/>
              <a:t>OK</a:t>
            </a:r>
            <a:r>
              <a:rPr lang="en-US" sz="2400" dirty="0"/>
              <a:t>. </a:t>
            </a:r>
          </a:p>
          <a:p>
            <a:pPr marL="457200" indent="-457200">
              <a:buFont typeface="+mj-lt"/>
              <a:buAutoNum type="arabicPeriod" startAt="4"/>
            </a:pPr>
            <a:r>
              <a:rPr lang="en-US" sz="2400" b="1" dirty="0" smtClean="0"/>
              <a:t>SAVE</a:t>
            </a:r>
            <a:r>
              <a:rPr lang="en-US" sz="2400" dirty="0" smtClean="0"/>
              <a:t> </a:t>
            </a:r>
            <a:r>
              <a:rPr lang="en-US" sz="2400" dirty="0"/>
              <a:t>the document as </a:t>
            </a:r>
            <a:r>
              <a:rPr lang="en-US" sz="2400" b="1" i="1" dirty="0"/>
              <a:t>hosting_term5</a:t>
            </a:r>
            <a:r>
              <a:rPr lang="en-US" sz="2400" dirty="0"/>
              <a:t> in your USB flash drive in the lesson folder.</a:t>
            </a:r>
          </a:p>
          <a:p>
            <a:r>
              <a:rPr lang="en-US" sz="2400" b="1" dirty="0"/>
              <a:t>LEAVE</a:t>
            </a:r>
            <a:r>
              <a:rPr lang="en-US" sz="2400" dirty="0"/>
              <a:t> the document open to use in the next exercise.</a:t>
            </a:r>
          </a:p>
          <a:p>
            <a:endParaRPr lang="en-US" sz="2400" dirty="0"/>
          </a:p>
          <a:p>
            <a:endParaRPr lang="en-US" sz="2400" dirty="0"/>
          </a:p>
        </p:txBody>
      </p:sp>
    </p:spTree>
    <p:extLst>
      <p:ext uri="{BB962C8B-B14F-4D97-AF65-F5344CB8AC3E}">
        <p14:creationId xmlns:p14="http://schemas.microsoft.com/office/powerpoint/2010/main"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Watermark</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a:t>business, some documents may contain sensitive information, and the nature of a document’s status should be clearly conveyed on its pages. </a:t>
            </a:r>
            <a:endParaRPr lang="en-US" sz="2400" dirty="0" smtClean="0"/>
          </a:p>
          <a:p>
            <a:r>
              <a:rPr lang="en-US" sz="2400" dirty="0" smtClean="0"/>
              <a:t>Word </a:t>
            </a:r>
            <a:r>
              <a:rPr lang="en-US" sz="2400" dirty="0"/>
              <a:t>provides built-in text, called </a:t>
            </a:r>
            <a:r>
              <a:rPr lang="en-US" sz="2400" b="1" i="1" dirty="0"/>
              <a:t>watermarks</a:t>
            </a:r>
            <a:r>
              <a:rPr lang="en-US" sz="2400" dirty="0"/>
              <a:t>, that display lightly behind text as words, such as, </a:t>
            </a:r>
            <a:r>
              <a:rPr lang="en-US" sz="2400" i="1" dirty="0"/>
              <a:t>confidential</a:t>
            </a:r>
            <a:r>
              <a:rPr lang="en-US" sz="2400" dirty="0"/>
              <a:t>, </a:t>
            </a:r>
            <a:r>
              <a:rPr lang="en-US" sz="2400" i="1" dirty="0"/>
              <a:t>draft</a:t>
            </a:r>
            <a:r>
              <a:rPr lang="en-US" sz="2400" dirty="0"/>
              <a:t>, or </a:t>
            </a:r>
            <a:r>
              <a:rPr lang="en-US" sz="2400" i="1" dirty="0"/>
              <a:t>urgent. </a:t>
            </a:r>
            <a:endParaRPr lang="en-US" sz="2400" i="1" dirty="0" smtClean="0"/>
          </a:p>
          <a:p>
            <a:r>
              <a:rPr lang="en-US" sz="2400" dirty="0" smtClean="0"/>
              <a:t>Watermarks </a:t>
            </a:r>
            <a:r>
              <a:rPr lang="en-US" sz="2400" dirty="0"/>
              <a:t>can be customized to include text or images, including company logos. </a:t>
            </a:r>
            <a:endParaRPr lang="en-US" sz="2400" dirty="0" smtClean="0"/>
          </a:p>
          <a:p>
            <a:r>
              <a:rPr lang="en-US" sz="2400" dirty="0" smtClean="0"/>
              <a:t>In </a:t>
            </a:r>
            <a:r>
              <a:rPr lang="en-US" sz="2400" dirty="0"/>
              <a:t>this lesson, you learn to customize a watermark and insert it into a document</a:t>
            </a:r>
            <a:r>
              <a:rPr lang="en-US" sz="2400" dirty="0" smtClean="0"/>
              <a:t>.</a:t>
            </a:r>
            <a:endParaRPr lang="en-US" sz="2400" dirty="0"/>
          </a:p>
        </p:txBody>
      </p:sp>
    </p:spTree>
    <p:extLst>
      <p:ext uri="{BB962C8B-B14F-4D97-AF65-F5344CB8AC3E}">
        <p14:creationId xmlns:p14="http://schemas.microsoft.com/office/powerpoint/2010/main"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Watermark</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lvl="0" indent="-457200">
              <a:buFont typeface="+mj-lt"/>
              <a:buAutoNum type="arabicPeriod"/>
            </a:pPr>
            <a:r>
              <a:rPr lang="en-US" sz="2400" dirty="0"/>
              <a:t>In the </a:t>
            </a:r>
            <a:r>
              <a:rPr lang="en-US" sz="2400" i="1" dirty="0"/>
              <a:t>Page Background</a:t>
            </a:r>
            <a:r>
              <a:rPr lang="en-US" sz="2400" dirty="0"/>
              <a:t> group of the </a:t>
            </a:r>
            <a:r>
              <a:rPr lang="en-US" sz="2400" i="1" dirty="0"/>
              <a:t>Page Layout</a:t>
            </a:r>
            <a:r>
              <a:rPr lang="en-US" sz="2400" dirty="0"/>
              <a:t> tab, click the </a:t>
            </a:r>
            <a:r>
              <a:rPr lang="en-US" sz="2400" b="1" dirty="0"/>
              <a:t>Watermark</a:t>
            </a:r>
            <a:r>
              <a:rPr lang="en-US" sz="2400" dirty="0"/>
              <a:t> menu and scroll down to select </a:t>
            </a:r>
            <a:r>
              <a:rPr lang="en-US" sz="2400" b="1" dirty="0"/>
              <a:t>Custom</a:t>
            </a:r>
            <a:r>
              <a:rPr lang="en-US" sz="2400" dirty="0"/>
              <a:t> </a:t>
            </a:r>
            <a:r>
              <a:rPr lang="en-US" sz="2400" b="1" dirty="0"/>
              <a:t>Watermark</a:t>
            </a:r>
            <a:r>
              <a:rPr lang="en-US" sz="2400" dirty="0"/>
              <a:t>. The </a:t>
            </a:r>
            <a:r>
              <a:rPr lang="en-US" sz="2400" i="1" dirty="0"/>
              <a:t>Printed Watermark</a:t>
            </a:r>
            <a:r>
              <a:rPr lang="en-US" sz="2400" dirty="0"/>
              <a:t> dialog box opens. Select the </a:t>
            </a:r>
            <a:r>
              <a:rPr lang="en-US" sz="2400" b="1" dirty="0"/>
              <a:t>Text</a:t>
            </a:r>
            <a:r>
              <a:rPr lang="en-US" sz="2400" dirty="0"/>
              <a:t> </a:t>
            </a:r>
            <a:r>
              <a:rPr lang="en-US" sz="2400" b="1" dirty="0"/>
              <a:t>watermark</a:t>
            </a:r>
            <a:r>
              <a:rPr lang="en-US" sz="2400" dirty="0"/>
              <a:t> radio button and then click the </a:t>
            </a:r>
            <a:r>
              <a:rPr lang="en-US" sz="2400" b="1" dirty="0"/>
              <a:t>drop-down arrow</a:t>
            </a:r>
            <a:r>
              <a:rPr lang="en-US" sz="2400" dirty="0"/>
              <a:t> next to </a:t>
            </a:r>
            <a:r>
              <a:rPr lang="en-US" sz="2400" i="1" dirty="0"/>
              <a:t>Text</a:t>
            </a:r>
            <a:r>
              <a:rPr lang="en-US" sz="2400" dirty="0"/>
              <a:t> and select </a:t>
            </a:r>
            <a:r>
              <a:rPr lang="en-US" sz="2400" b="1" dirty="0"/>
              <a:t>Draft</a:t>
            </a:r>
            <a:r>
              <a:rPr lang="en-US" sz="2400" dirty="0"/>
              <a:t>. You can customize text watermarks by keying content in the text box or you can select from the drop-down menu</a:t>
            </a:r>
            <a:r>
              <a:rPr lang="en-US" sz="2400" dirty="0" smtClean="0"/>
              <a:t>.</a:t>
            </a:r>
            <a:endParaRPr lang="en-US" sz="2400" dirty="0"/>
          </a:p>
        </p:txBody>
      </p:sp>
    </p:spTree>
    <p:extLst>
      <p:ext uri="{BB962C8B-B14F-4D97-AF65-F5344CB8AC3E}">
        <p14:creationId xmlns:p14="http://schemas.microsoft.com/office/powerpoint/2010/main"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Watermark</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lvl="0" indent="-457200">
              <a:buFont typeface="+mj-lt"/>
              <a:buAutoNum type="arabicPeriod" startAt="2"/>
            </a:pPr>
            <a:r>
              <a:rPr lang="en-US" sz="2400" dirty="0"/>
              <a:t>Click the </a:t>
            </a:r>
            <a:r>
              <a:rPr lang="en-US" sz="2400" b="1" dirty="0"/>
              <a:t>drop-down arrow</a:t>
            </a:r>
            <a:r>
              <a:rPr lang="en-US" sz="2400" dirty="0"/>
              <a:t> </a:t>
            </a:r>
            <a:r>
              <a:rPr lang="en-US" sz="2400" dirty="0" smtClean="0"/>
              <a:t/>
            </a:r>
            <a:br>
              <a:rPr lang="en-US" sz="2400" dirty="0" smtClean="0"/>
            </a:br>
            <a:r>
              <a:rPr lang="en-US" sz="2400" dirty="0" smtClean="0"/>
              <a:t>by </a:t>
            </a:r>
            <a:r>
              <a:rPr lang="en-US" sz="2400" i="1" dirty="0"/>
              <a:t>Font</a:t>
            </a:r>
            <a:r>
              <a:rPr lang="en-US" sz="2400" dirty="0"/>
              <a:t> and select </a:t>
            </a:r>
            <a:r>
              <a:rPr lang="en-US" sz="2400" b="1" dirty="0"/>
              <a:t>Calibri</a:t>
            </a:r>
            <a:r>
              <a:rPr lang="en-US" sz="2400" dirty="0"/>
              <a:t>. </a:t>
            </a:r>
            <a:r>
              <a:rPr lang="en-US" sz="2400" dirty="0" smtClean="0"/>
              <a:t/>
            </a:r>
            <a:br>
              <a:rPr lang="en-US" sz="2400" dirty="0" smtClean="0"/>
            </a:br>
            <a:r>
              <a:rPr lang="en-US" sz="2400" dirty="0" smtClean="0"/>
              <a:t>This </a:t>
            </a:r>
            <a:r>
              <a:rPr lang="en-US" sz="2400" dirty="0"/>
              <a:t>will change the text </a:t>
            </a:r>
            <a:r>
              <a:rPr lang="en-US" sz="2400" dirty="0" smtClean="0"/>
              <a:t/>
            </a:r>
            <a:br>
              <a:rPr lang="en-US" sz="2400" dirty="0" smtClean="0"/>
            </a:br>
            <a:r>
              <a:rPr lang="en-US" sz="2400" dirty="0" smtClean="0"/>
              <a:t>watermark </a:t>
            </a:r>
            <a:r>
              <a:rPr lang="en-US" sz="2400" dirty="0"/>
              <a:t>font.</a:t>
            </a:r>
          </a:p>
          <a:p>
            <a:pPr marL="457200" indent="-457200">
              <a:buFont typeface="+mj-lt"/>
              <a:buAutoNum type="arabicPeriod" startAt="2"/>
            </a:pPr>
            <a:r>
              <a:rPr lang="en-US" sz="2400" dirty="0" smtClean="0"/>
              <a:t>In </a:t>
            </a:r>
            <a:r>
              <a:rPr lang="en-US" sz="2400" dirty="0"/>
              <a:t>the </a:t>
            </a:r>
            <a:r>
              <a:rPr lang="en-US" sz="2400" i="1" dirty="0"/>
              <a:t>Color</a:t>
            </a:r>
            <a:r>
              <a:rPr lang="en-US" sz="2400" dirty="0"/>
              <a:t> text box </a:t>
            </a:r>
            <a:r>
              <a:rPr lang="en-US" sz="2400" dirty="0" smtClean="0"/>
              <a:t>click</a:t>
            </a:r>
            <a:br>
              <a:rPr lang="en-US" sz="2400" dirty="0" smtClean="0"/>
            </a:br>
            <a:r>
              <a:rPr lang="en-US" sz="2400" dirty="0" smtClean="0"/>
              <a:t> </a:t>
            </a:r>
            <a:r>
              <a:rPr lang="en-US" sz="2400" dirty="0"/>
              <a:t>the </a:t>
            </a:r>
            <a:r>
              <a:rPr lang="en-US" sz="2400" b="1" dirty="0"/>
              <a:t>drop-down arrow</a:t>
            </a:r>
            <a:r>
              <a:rPr lang="en-US" sz="2400" dirty="0"/>
              <a:t> and </a:t>
            </a:r>
            <a:r>
              <a:rPr lang="en-US" sz="2400" dirty="0" smtClean="0"/>
              <a:t/>
            </a:r>
            <a:br>
              <a:rPr lang="en-US" sz="2400" dirty="0" smtClean="0"/>
            </a:br>
            <a:r>
              <a:rPr lang="en-US" sz="2400" dirty="0" smtClean="0"/>
              <a:t>select </a:t>
            </a:r>
            <a:r>
              <a:rPr lang="en-US" sz="2400" b="1" dirty="0"/>
              <a:t>Gray-50%, Accent 6 </a:t>
            </a:r>
            <a:r>
              <a:rPr lang="en-US" sz="2400" b="1" dirty="0" smtClean="0"/>
              <a:t/>
            </a:r>
            <a:br>
              <a:rPr lang="en-US" sz="2400" b="1" dirty="0" smtClean="0"/>
            </a:br>
            <a:r>
              <a:rPr lang="en-US" sz="2400" dirty="0" smtClean="0"/>
              <a:t>in </a:t>
            </a:r>
            <a:r>
              <a:rPr lang="en-US" sz="2400" dirty="0"/>
              <a:t>the Theme Colors </a:t>
            </a:r>
            <a:r>
              <a:rPr lang="en-US" sz="2400" dirty="0" smtClean="0"/>
              <a:t>as </a:t>
            </a:r>
            <a:br>
              <a:rPr lang="en-US" sz="2400" dirty="0" smtClean="0"/>
            </a:br>
            <a:r>
              <a:rPr lang="en-US" sz="2400" dirty="0" smtClean="0"/>
              <a:t>shown at right.</a:t>
            </a:r>
            <a:endParaRPr lang="en-US" sz="2400" dirty="0"/>
          </a:p>
          <a:p>
            <a:endParaRPr lang="en-US" sz="2400" dirty="0"/>
          </a:p>
        </p:txBody>
      </p:sp>
      <p:pic>
        <p:nvPicPr>
          <p:cNvPr id="2" name="Picture 1" descr="07.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628800"/>
            <a:ext cx="3986562" cy="4447104"/>
          </a:xfrm>
          <a:prstGeom prst="rect">
            <a:avLst/>
          </a:prstGeom>
        </p:spPr>
      </p:pic>
    </p:spTree>
    <p:extLst>
      <p:ext uri="{BB962C8B-B14F-4D97-AF65-F5344CB8AC3E}">
        <p14:creationId xmlns:p14="http://schemas.microsoft.com/office/powerpoint/2010/main"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Watermark</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The watermark is inserted on all pages. Note, if you click </a:t>
            </a:r>
            <a:r>
              <a:rPr lang="en-US" sz="2400" b="1" dirty="0"/>
              <a:t>Apply</a:t>
            </a:r>
            <a:r>
              <a:rPr lang="en-US" sz="2400" dirty="0"/>
              <a:t>, the dialog box remains open and you can view your watermark in the document. When you click </a:t>
            </a:r>
            <a:r>
              <a:rPr lang="en-US" sz="2400" b="1" dirty="0"/>
              <a:t>OK</a:t>
            </a:r>
            <a:r>
              <a:rPr lang="en-US" sz="2400" dirty="0"/>
              <a:t>, the dialog box closes and you’re back in the document screen.</a:t>
            </a:r>
          </a:p>
          <a:p>
            <a:pPr marL="457200" indent="-457200">
              <a:buFont typeface="+mj-lt"/>
              <a:buAutoNum type="arabicPeriod" startAt="4"/>
            </a:pPr>
            <a:r>
              <a:rPr lang="en-US" sz="2400" b="1" dirty="0" smtClean="0"/>
              <a:t>SAVE</a:t>
            </a:r>
            <a:r>
              <a:rPr lang="en-US" sz="2400" dirty="0" smtClean="0"/>
              <a:t> </a:t>
            </a:r>
            <a:r>
              <a:rPr lang="en-US" sz="2400" dirty="0"/>
              <a:t>the document in your USB flash drive in the lesson folder.</a:t>
            </a:r>
          </a:p>
          <a:p>
            <a:r>
              <a:rPr lang="en-US" sz="2400" b="1" dirty="0"/>
              <a:t>LEAVE</a:t>
            </a:r>
            <a:r>
              <a:rPr lang="en-US" sz="2400" dirty="0"/>
              <a:t> the document open to use in the next exercise</a:t>
            </a:r>
            <a:r>
              <a:rPr lang="en-US" sz="2400" dirty="0" smtClean="0"/>
              <a:t>.</a:t>
            </a:r>
            <a:endParaRPr lang="en-US" sz="2400" dirty="0"/>
          </a:p>
          <a:p>
            <a:endParaRPr lang="en-US" sz="2400" dirty="0"/>
          </a:p>
        </p:txBody>
      </p:sp>
    </p:spTree>
    <p:extLst>
      <p:ext uri="{BB962C8B-B14F-4D97-AF65-F5344CB8AC3E}">
        <p14:creationId xmlns:p14="http://schemas.microsoft.com/office/powerpoint/2010/main"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Page Border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Page Borders command allows you to insert a border around a document’s page. </a:t>
            </a:r>
            <a:endParaRPr lang="en-US" sz="2400" dirty="0" smtClean="0"/>
          </a:p>
          <a:p>
            <a:r>
              <a:rPr lang="en-US" sz="2400" dirty="0" smtClean="0"/>
              <a:t>Adding </a:t>
            </a:r>
            <a:r>
              <a:rPr lang="en-US" sz="2400" dirty="0"/>
              <a:t>a border adds to the page or frame of a page and improves the appearance of the document. </a:t>
            </a:r>
            <a:endParaRPr lang="en-US" sz="2400" dirty="0" smtClean="0"/>
          </a:p>
          <a:p>
            <a:r>
              <a:rPr lang="en-US" sz="2400" dirty="0" smtClean="0"/>
              <a:t>Applying </a:t>
            </a:r>
            <a:r>
              <a:rPr lang="en-US" sz="2400" dirty="0"/>
              <a:t>elements by changing the color, width, and style adds emphasis to the page. </a:t>
            </a:r>
            <a:endParaRPr lang="en-US" sz="2400" dirty="0" smtClean="0"/>
          </a:p>
          <a:p>
            <a:r>
              <a:rPr lang="en-US" sz="2400" dirty="0" smtClean="0"/>
              <a:t>In </a:t>
            </a:r>
            <a:r>
              <a:rPr lang="en-US" sz="2400" dirty="0"/>
              <a:t>this lesson, you learn to add elements to a page border and insert them into a document</a:t>
            </a:r>
            <a:r>
              <a:rPr lang="en-US" sz="2400" dirty="0" smtClean="0"/>
              <a:t>.</a:t>
            </a:r>
            <a:endParaRPr lang="en-US" sz="2400" dirty="0"/>
          </a:p>
        </p:txBody>
      </p:sp>
    </p:spTree>
    <p:extLst>
      <p:ext uri="{BB962C8B-B14F-4D97-AF65-F5344CB8AC3E}">
        <p14:creationId xmlns:p14="http://schemas.microsoft.com/office/powerpoint/2010/main"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Page Border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lvl="0" indent="-457200">
              <a:buFont typeface="+mj-lt"/>
              <a:buAutoNum type="arabicPeriod"/>
            </a:pPr>
            <a:r>
              <a:rPr lang="en-US" sz="2400" dirty="0"/>
              <a:t>In the </a:t>
            </a:r>
            <a:r>
              <a:rPr lang="en-US" sz="2400" i="1" dirty="0"/>
              <a:t>Page Background</a:t>
            </a:r>
            <a:r>
              <a:rPr lang="en-US" sz="2400" dirty="0"/>
              <a:t> group of the </a:t>
            </a:r>
            <a:r>
              <a:rPr lang="en-US" sz="2400" i="1" dirty="0"/>
              <a:t>Page Layout</a:t>
            </a:r>
            <a:r>
              <a:rPr lang="en-US" sz="2400" dirty="0"/>
              <a:t> tab, click the </a:t>
            </a:r>
            <a:r>
              <a:rPr lang="en-US" sz="2400" b="1" dirty="0"/>
              <a:t>Page Borders</a:t>
            </a:r>
            <a:r>
              <a:rPr lang="en-US" sz="2400" dirty="0"/>
              <a:t> button. The </a:t>
            </a:r>
            <a:r>
              <a:rPr lang="en-US" sz="2400" i="1" dirty="0"/>
              <a:t>Borders and Shading</a:t>
            </a:r>
            <a:r>
              <a:rPr lang="en-US" sz="2400" dirty="0"/>
              <a:t> dialog box appears.</a:t>
            </a:r>
          </a:p>
          <a:p>
            <a:pPr marL="457200" indent="-457200">
              <a:buFont typeface="+mj-lt"/>
              <a:buAutoNum type="arabicPeriod"/>
            </a:pPr>
            <a:r>
              <a:rPr lang="en-US" sz="2400" dirty="0" smtClean="0"/>
              <a:t>In </a:t>
            </a:r>
            <a:r>
              <a:rPr lang="en-US" sz="2400" dirty="0"/>
              <a:t>the </a:t>
            </a:r>
            <a:r>
              <a:rPr lang="en-US" sz="2400" i="1" dirty="0"/>
              <a:t>Setting</a:t>
            </a:r>
            <a:r>
              <a:rPr lang="en-US" sz="2400" dirty="0"/>
              <a:t> section, click the </a:t>
            </a:r>
            <a:r>
              <a:rPr lang="en-US" sz="2400" b="1" dirty="0"/>
              <a:t>Shadow</a:t>
            </a:r>
            <a:r>
              <a:rPr lang="en-US" sz="2400" dirty="0"/>
              <a:t> option. Notice the right side lower bottom has a shadow effect to the border.</a:t>
            </a:r>
          </a:p>
          <a:p>
            <a:pPr marL="457200" indent="-457200">
              <a:buFont typeface="+mj-lt"/>
              <a:buAutoNum type="arabicPeriod"/>
            </a:pPr>
            <a:r>
              <a:rPr lang="en-US" sz="2400" dirty="0" smtClean="0"/>
              <a:t>Click </a:t>
            </a:r>
            <a:r>
              <a:rPr lang="en-US" sz="2400" dirty="0"/>
              <a:t>the drop-down arrow on the </a:t>
            </a:r>
            <a:r>
              <a:rPr lang="en-US" sz="2400" b="1" dirty="0"/>
              <a:t>Color</a:t>
            </a:r>
            <a:r>
              <a:rPr lang="en-US" sz="2400" dirty="0"/>
              <a:t> menu and in the ninth column first row and choose </a:t>
            </a:r>
            <a:r>
              <a:rPr lang="en-US" sz="2400" b="1" dirty="0"/>
              <a:t>Brown, Accent 5</a:t>
            </a:r>
            <a:r>
              <a:rPr lang="en-US" sz="2400" dirty="0"/>
              <a:t>. You are applying a specific color to the border</a:t>
            </a:r>
            <a:r>
              <a:rPr lang="en-US" sz="2400" dirty="0" smtClean="0"/>
              <a:t>.</a:t>
            </a:r>
            <a:endParaRPr lang="en-US" sz="2400" dirty="0"/>
          </a:p>
        </p:txBody>
      </p:sp>
    </p:spTree>
    <p:extLst>
      <p:ext uri="{BB962C8B-B14F-4D97-AF65-F5344CB8AC3E}">
        <p14:creationId xmlns:p14="http://schemas.microsoft.com/office/powerpoint/2010/main"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Formatting a Document with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Theme colors contain four text and </a:t>
            </a:r>
            <a:r>
              <a:rPr lang="en-US" sz="2400" dirty="0" smtClean="0"/>
              <a:t/>
            </a:r>
            <a:br>
              <a:rPr lang="en-US" sz="2400" dirty="0" smtClean="0"/>
            </a:br>
            <a:r>
              <a:rPr lang="en-US" sz="2400" dirty="0" smtClean="0"/>
              <a:t>background </a:t>
            </a:r>
            <a:r>
              <a:rPr lang="en-US" sz="2400" dirty="0"/>
              <a:t>colors, six accent colors, </a:t>
            </a:r>
            <a:r>
              <a:rPr lang="en-US" sz="2400" dirty="0" smtClean="0"/>
              <a:t/>
            </a:r>
            <a:br>
              <a:rPr lang="en-US" sz="2400" dirty="0" smtClean="0"/>
            </a:br>
            <a:r>
              <a:rPr lang="en-US" sz="2400" dirty="0" smtClean="0"/>
              <a:t>and </a:t>
            </a:r>
            <a:r>
              <a:rPr lang="en-US" sz="2400" dirty="0"/>
              <a:t>two hyperlink colors. Click the </a:t>
            </a:r>
            <a:r>
              <a:rPr lang="en-US" sz="2400" dirty="0" smtClean="0"/>
              <a:t/>
            </a:r>
            <a:br>
              <a:rPr lang="en-US" sz="2400" dirty="0" smtClean="0"/>
            </a:br>
            <a:r>
              <a:rPr lang="en-US" sz="2400" dirty="0" smtClean="0"/>
              <a:t>Theme </a:t>
            </a:r>
            <a:r>
              <a:rPr lang="en-US" sz="2400" dirty="0"/>
              <a:t>Colors button to change the </a:t>
            </a:r>
            <a:r>
              <a:rPr lang="en-US" sz="2400" dirty="0" smtClean="0"/>
              <a:t/>
            </a:r>
            <a:br>
              <a:rPr lang="en-US" sz="2400" dirty="0" smtClean="0"/>
            </a:br>
            <a:r>
              <a:rPr lang="en-US" sz="2400" dirty="0" smtClean="0"/>
              <a:t>colors </a:t>
            </a:r>
            <a:r>
              <a:rPr lang="en-US" sz="2400" dirty="0"/>
              <a:t>for the current theme as </a:t>
            </a:r>
            <a:r>
              <a:rPr lang="en-US" sz="2400" dirty="0" smtClean="0"/>
              <a:t/>
            </a:r>
            <a:br>
              <a:rPr lang="en-US" sz="2400" dirty="0" smtClean="0"/>
            </a:br>
            <a:r>
              <a:rPr lang="en-US" sz="2400" dirty="0" smtClean="0"/>
              <a:t>shown at right.</a:t>
            </a:r>
            <a:endParaRPr lang="en-US" sz="2400" dirty="0"/>
          </a:p>
        </p:txBody>
      </p:sp>
      <p:pic>
        <p:nvPicPr>
          <p:cNvPr id="2" name="Picture 1" descr="07.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7360" y="1554480"/>
            <a:ext cx="2311109" cy="4769168"/>
          </a:xfrm>
          <a:prstGeom prst="rect">
            <a:avLst/>
          </a:prstGeom>
        </p:spPr>
      </p:pic>
    </p:spTree>
    <p:extLst>
      <p:ext uri="{BB962C8B-B14F-4D97-AF65-F5344CB8AC3E}">
        <p14:creationId xmlns:p14="http://schemas.microsoft.com/office/powerpoint/2010/main"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Page Border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drop-down arrow on the </a:t>
            </a:r>
            <a:r>
              <a:rPr lang="en-US" sz="2400" b="1" dirty="0"/>
              <a:t>Width</a:t>
            </a:r>
            <a:r>
              <a:rPr lang="en-US" sz="2400" dirty="0"/>
              <a:t> menu and choose </a:t>
            </a:r>
            <a:r>
              <a:rPr lang="en-US" sz="2400" b="1" dirty="0"/>
              <a:t>2¼ pt</a:t>
            </a:r>
            <a:r>
              <a:rPr lang="en-US" sz="2400" dirty="0"/>
              <a:t>. The width of the border is increased to provide emphasis.</a:t>
            </a:r>
          </a:p>
          <a:p>
            <a:pPr marL="457200" indent="-457200">
              <a:buFont typeface="+mj-lt"/>
              <a:buAutoNum type="arabicPeriod" startAt="4"/>
            </a:pPr>
            <a:r>
              <a:rPr lang="en-US" sz="2400" dirty="0" smtClean="0"/>
              <a:t>Click </a:t>
            </a:r>
            <a:r>
              <a:rPr lang="en-US" sz="2400" dirty="0"/>
              <a:t>the drop-down </a:t>
            </a:r>
            <a:r>
              <a:rPr lang="en-US" sz="2400" dirty="0" smtClean="0"/>
              <a:t/>
            </a:r>
            <a:br>
              <a:rPr lang="en-US" sz="2400" dirty="0" smtClean="0"/>
            </a:br>
            <a:r>
              <a:rPr lang="en-US" sz="2400" dirty="0" smtClean="0"/>
              <a:t>arrow </a:t>
            </a:r>
            <a:r>
              <a:rPr lang="en-US" sz="2400" dirty="0"/>
              <a:t>on the </a:t>
            </a:r>
            <a:r>
              <a:rPr lang="en-US" sz="2400" b="1" dirty="0"/>
              <a:t>Apply To</a:t>
            </a:r>
            <a:r>
              <a:rPr lang="en-US" sz="2400" dirty="0"/>
              <a:t> </a:t>
            </a:r>
            <a:r>
              <a:rPr lang="en-US" sz="2400" dirty="0" smtClean="0"/>
              <a:t/>
            </a:r>
            <a:br>
              <a:rPr lang="en-US" sz="2400" dirty="0" smtClean="0"/>
            </a:br>
            <a:r>
              <a:rPr lang="en-US" sz="2400" dirty="0" smtClean="0"/>
              <a:t>menu </a:t>
            </a:r>
            <a:r>
              <a:rPr lang="en-US" sz="2400" dirty="0"/>
              <a:t>and click </a:t>
            </a:r>
            <a:r>
              <a:rPr lang="en-US" sz="2400" b="1" dirty="0"/>
              <a:t>This </a:t>
            </a:r>
            <a:r>
              <a:rPr lang="en-US" sz="2400" b="1" dirty="0" smtClean="0"/>
              <a:t/>
            </a:r>
            <a:br>
              <a:rPr lang="en-US" sz="2400" b="1" dirty="0" smtClean="0"/>
            </a:br>
            <a:r>
              <a:rPr lang="en-US" sz="2400" b="1" dirty="0" smtClean="0"/>
              <a:t>Section</a:t>
            </a:r>
            <a:r>
              <a:rPr lang="en-US" sz="2400" b="1" dirty="0"/>
              <a:t>–First Page Only</a:t>
            </a:r>
            <a:r>
              <a:rPr lang="en-US" sz="2400" dirty="0"/>
              <a:t> </a:t>
            </a:r>
            <a:r>
              <a:rPr lang="en-US" sz="2400" dirty="0" smtClean="0"/>
              <a:t/>
            </a:r>
            <a:br>
              <a:rPr lang="en-US" sz="2400" dirty="0" smtClean="0"/>
            </a:br>
            <a:r>
              <a:rPr lang="en-US" sz="2400" dirty="0" smtClean="0"/>
              <a:t>as </a:t>
            </a:r>
            <a:r>
              <a:rPr lang="en-US" sz="2400" dirty="0"/>
              <a:t>shown </a:t>
            </a:r>
            <a:r>
              <a:rPr lang="en-US" sz="2400" dirty="0" smtClean="0"/>
              <a:t>art right. </a:t>
            </a:r>
            <a:r>
              <a:rPr lang="en-US" sz="2400" dirty="0"/>
              <a:t>The </a:t>
            </a:r>
            <a:r>
              <a:rPr lang="en-US" sz="2400" dirty="0" smtClean="0"/>
              <a:t/>
            </a:r>
            <a:br>
              <a:rPr lang="en-US" sz="2400" dirty="0" smtClean="0"/>
            </a:br>
            <a:r>
              <a:rPr lang="en-US" sz="2400" dirty="0" smtClean="0"/>
              <a:t>page </a:t>
            </a:r>
            <a:r>
              <a:rPr lang="en-US" sz="2400" dirty="0"/>
              <a:t>border is applied </a:t>
            </a:r>
            <a:r>
              <a:rPr lang="en-US" sz="2400" dirty="0" smtClean="0"/>
              <a:t/>
            </a:r>
            <a:br>
              <a:rPr lang="en-US" sz="2400" dirty="0" smtClean="0"/>
            </a:br>
            <a:r>
              <a:rPr lang="en-US" sz="2400" dirty="0" smtClean="0"/>
              <a:t>to </a:t>
            </a:r>
            <a:r>
              <a:rPr lang="en-US" sz="2400" dirty="0"/>
              <a:t>the first page only.</a:t>
            </a:r>
          </a:p>
          <a:p>
            <a:endParaRPr lang="en-US" sz="2400" dirty="0"/>
          </a:p>
        </p:txBody>
      </p:sp>
      <p:pic>
        <p:nvPicPr>
          <p:cNvPr id="2" name="Picture 1" descr="07.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2564904"/>
            <a:ext cx="4512320" cy="2745319"/>
          </a:xfrm>
          <a:prstGeom prst="rect">
            <a:avLst/>
          </a:prstGeom>
        </p:spPr>
      </p:pic>
    </p:spTree>
    <p:extLst>
      <p:ext uri="{BB962C8B-B14F-4D97-AF65-F5344CB8AC3E}">
        <p14:creationId xmlns:p14="http://schemas.microsoft.com/office/powerpoint/2010/main"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Page Border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OK</a:t>
            </a:r>
            <a:r>
              <a:rPr lang="en-US" sz="2400" dirty="0"/>
              <a:t>. Scroll and review your document and notice that the border does not appear on other pages.</a:t>
            </a:r>
          </a:p>
          <a:p>
            <a:pPr marL="457200" indent="-457200">
              <a:buFont typeface="+mj-lt"/>
              <a:buAutoNum type="arabicPeriod" startAt="6"/>
            </a:pPr>
            <a:r>
              <a:rPr lang="en-US" sz="2400" dirty="0" smtClean="0"/>
              <a:t>Select </a:t>
            </a:r>
            <a:r>
              <a:rPr lang="en-US" sz="2400" dirty="0"/>
              <a:t>the bevel shape on page one and press </a:t>
            </a:r>
            <a:r>
              <a:rPr lang="en-US" sz="2400" b="1" dirty="0"/>
              <a:t>Delete</a:t>
            </a:r>
            <a:r>
              <a:rPr lang="en-US" sz="2400" dirty="0"/>
              <a:t>.</a:t>
            </a:r>
          </a:p>
          <a:p>
            <a:pPr marL="457200" indent="-457200">
              <a:buFont typeface="+mj-lt"/>
              <a:buAutoNum type="arabicPeriod" startAt="6"/>
            </a:pPr>
            <a:r>
              <a:rPr lang="en-US" sz="2400" b="1" dirty="0" smtClean="0"/>
              <a:t>SAVE</a:t>
            </a:r>
            <a:r>
              <a:rPr lang="en-US" sz="2400" dirty="0" smtClean="0"/>
              <a:t> </a:t>
            </a:r>
            <a:r>
              <a:rPr lang="en-US" sz="2400" dirty="0"/>
              <a:t>the document as </a:t>
            </a:r>
            <a:r>
              <a:rPr lang="en-US" sz="2400" b="1" i="1" dirty="0"/>
              <a:t>hosting_term6</a:t>
            </a:r>
            <a:r>
              <a:rPr lang="en-US" sz="2400" dirty="0"/>
              <a:t> to your USB flash drive in the lesson folder.</a:t>
            </a:r>
          </a:p>
          <a:p>
            <a:r>
              <a:rPr lang="en-US" sz="2400" b="1" dirty="0"/>
              <a:t>LEAVE</a:t>
            </a:r>
            <a:r>
              <a:rPr lang="en-US" sz="2400" dirty="0"/>
              <a:t> the document open to use in the next exercise.</a:t>
            </a:r>
          </a:p>
        </p:txBody>
      </p:sp>
    </p:spTree>
    <p:extLst>
      <p:ext uri="{BB962C8B-B14F-4D97-AF65-F5344CB8AC3E}">
        <p14:creationId xmlns:p14="http://schemas.microsoft.com/office/powerpoint/2010/main"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and Modifying Headers and Footers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header</a:t>
            </a:r>
            <a:r>
              <a:rPr lang="en-US" sz="2400" dirty="0"/>
              <a:t> appears on the top of a page and a </a:t>
            </a:r>
            <a:r>
              <a:rPr lang="en-US" sz="2400" b="1" i="1" dirty="0"/>
              <a:t>footer</a:t>
            </a:r>
            <a:r>
              <a:rPr lang="en-US" sz="2400" dirty="0"/>
              <a:t> appears at the bottom of the document’s page. </a:t>
            </a:r>
            <a:endParaRPr lang="en-US" sz="2400" dirty="0" smtClean="0"/>
          </a:p>
          <a:p>
            <a:r>
              <a:rPr lang="en-US" sz="2400" dirty="0" smtClean="0"/>
              <a:t>The </a:t>
            </a:r>
            <a:r>
              <a:rPr lang="en-US" sz="2400" dirty="0"/>
              <a:t>Header &amp; Footer group contains commands for inserting built-in headers, footers, and page numbers into a Word document.</a:t>
            </a:r>
          </a:p>
          <a:p>
            <a:r>
              <a:rPr lang="en-US" sz="2400" dirty="0"/>
              <a:t>The Page Number button in the Header &amp; Footer group has commands for inserting page numbers at the top, bottom, or in the margin of a page using the built-in gallery. </a:t>
            </a:r>
            <a:endParaRPr lang="en-US" sz="2400" dirty="0" smtClean="0"/>
          </a:p>
          <a:p>
            <a:r>
              <a:rPr lang="en-US" sz="2400" dirty="0" smtClean="0"/>
              <a:t>In </a:t>
            </a:r>
            <a:r>
              <a:rPr lang="en-US" sz="2400" dirty="0" smtClean="0"/>
              <a:t>the following exercise, </a:t>
            </a:r>
            <a:r>
              <a:rPr lang="en-US" sz="2400" dirty="0"/>
              <a:t>you learn to insert page numbers in a document</a:t>
            </a:r>
            <a:r>
              <a:rPr lang="en-US" sz="2400" dirty="0" smtClean="0"/>
              <a:t>.</a:t>
            </a:r>
            <a:endParaRPr lang="en-US" sz="2400" dirty="0"/>
          </a:p>
        </p:txBody>
      </p:sp>
    </p:spTree>
    <p:extLst>
      <p:ext uri="{BB962C8B-B14F-4D97-AF65-F5344CB8AC3E}">
        <p14:creationId xmlns:p14="http://schemas.microsoft.com/office/powerpoint/2010/main"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Add </a:t>
            </a:r>
            <a:r>
              <a:rPr lang="en-US" b="1" dirty="0"/>
              <a:t>Page </a:t>
            </a:r>
            <a:r>
              <a:rPr lang="en-US" b="1" dirty="0" smtClean="0"/>
              <a:t>Numbers</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spcBef>
                <a:spcPts val="400"/>
              </a:spcBef>
              <a:buFont typeface="+mj-lt"/>
              <a:buAutoNum type="arabicPeriod"/>
            </a:pPr>
            <a:r>
              <a:rPr lang="en-US" sz="2300" dirty="0" smtClean="0"/>
              <a:t>Place </a:t>
            </a:r>
            <a:r>
              <a:rPr lang="en-US" sz="2300" dirty="0"/>
              <a:t>the insertion point anywhere on the first page.</a:t>
            </a:r>
          </a:p>
          <a:p>
            <a:pPr marL="457200" indent="-457200">
              <a:spcBef>
                <a:spcPts val="400"/>
              </a:spcBef>
              <a:buFont typeface="+mj-lt"/>
              <a:buAutoNum type="arabicPeriod"/>
            </a:pPr>
            <a:r>
              <a:rPr lang="en-US" sz="2300" dirty="0" smtClean="0"/>
              <a:t>Click </a:t>
            </a:r>
            <a:r>
              <a:rPr lang="en-US" sz="2300" dirty="0"/>
              <a:t>the </a:t>
            </a:r>
            <a:r>
              <a:rPr lang="en-US" sz="2300" b="1" dirty="0"/>
              <a:t>Insert </a:t>
            </a:r>
            <a:r>
              <a:rPr lang="en-US" sz="2300" dirty="0"/>
              <a:t>tab.</a:t>
            </a:r>
          </a:p>
          <a:p>
            <a:pPr marL="457200" indent="-457200">
              <a:spcBef>
                <a:spcPts val="400"/>
              </a:spcBef>
              <a:buFont typeface="+mj-lt"/>
              <a:buAutoNum type="arabicPeriod"/>
            </a:pPr>
            <a:r>
              <a:rPr lang="en-US" sz="2300" dirty="0" smtClean="0"/>
              <a:t>In </a:t>
            </a:r>
            <a:r>
              <a:rPr lang="en-US" sz="2300" dirty="0"/>
              <a:t>the </a:t>
            </a:r>
            <a:r>
              <a:rPr lang="en-US" sz="2300" i="1" dirty="0"/>
              <a:t>Header &amp; Footer</a:t>
            </a:r>
            <a:r>
              <a:rPr lang="en-US" sz="2300" dirty="0"/>
              <a:t> group, </a:t>
            </a:r>
            <a:r>
              <a:rPr lang="en-US" sz="2300" dirty="0" smtClean="0"/>
              <a:t/>
            </a:r>
            <a:br>
              <a:rPr lang="en-US" sz="2300" dirty="0" smtClean="0"/>
            </a:br>
            <a:r>
              <a:rPr lang="en-US" sz="2300" dirty="0" smtClean="0"/>
              <a:t>click </a:t>
            </a:r>
            <a:r>
              <a:rPr lang="en-US" sz="2300" dirty="0"/>
              <a:t>the </a:t>
            </a:r>
            <a:r>
              <a:rPr lang="en-US" sz="2300" b="1" dirty="0"/>
              <a:t>Page Number </a:t>
            </a:r>
            <a:r>
              <a:rPr lang="en-US" sz="2300" dirty="0"/>
              <a:t>button, </a:t>
            </a:r>
            <a:r>
              <a:rPr lang="en-US" sz="2300" dirty="0" smtClean="0"/>
              <a:t/>
            </a:r>
            <a:br>
              <a:rPr lang="en-US" sz="2300" dirty="0" smtClean="0"/>
            </a:br>
            <a:r>
              <a:rPr lang="en-US" sz="2300" dirty="0" smtClean="0"/>
              <a:t>and </a:t>
            </a:r>
            <a:r>
              <a:rPr lang="en-US" sz="2300" dirty="0"/>
              <a:t>in the</a:t>
            </a:r>
            <a:r>
              <a:rPr lang="en-US" sz="2300" b="1" dirty="0"/>
              <a:t> </a:t>
            </a:r>
            <a:r>
              <a:rPr lang="en-US" sz="2300" dirty="0"/>
              <a:t>menu that appears, </a:t>
            </a:r>
            <a:r>
              <a:rPr lang="en-US" sz="2300" dirty="0" smtClean="0"/>
              <a:t/>
            </a:r>
            <a:br>
              <a:rPr lang="en-US" sz="2300" dirty="0" smtClean="0"/>
            </a:br>
            <a:r>
              <a:rPr lang="en-US" sz="2300" dirty="0" smtClean="0"/>
              <a:t>point </a:t>
            </a:r>
            <a:r>
              <a:rPr lang="en-US" sz="2300" dirty="0"/>
              <a:t>to </a:t>
            </a:r>
            <a:r>
              <a:rPr lang="en-US" sz="2300" b="1" dirty="0"/>
              <a:t>Bottom of Page</a:t>
            </a:r>
            <a:r>
              <a:rPr lang="en-US" sz="2300" dirty="0"/>
              <a:t>; in </a:t>
            </a:r>
            <a:r>
              <a:rPr lang="en-US" sz="2300" dirty="0" smtClean="0"/>
              <a:t/>
            </a:r>
            <a:br>
              <a:rPr lang="en-US" sz="2300" dirty="0" smtClean="0"/>
            </a:br>
            <a:r>
              <a:rPr lang="en-US" sz="2300" dirty="0" smtClean="0"/>
              <a:t>the </a:t>
            </a:r>
            <a:r>
              <a:rPr lang="en-US" sz="2300" dirty="0"/>
              <a:t>pull-down menu, select </a:t>
            </a:r>
            <a:r>
              <a:rPr lang="en-US" sz="2300" dirty="0" smtClean="0"/>
              <a:t/>
            </a:r>
            <a:br>
              <a:rPr lang="en-US" sz="2300" dirty="0" smtClean="0"/>
            </a:br>
            <a:r>
              <a:rPr lang="en-US" sz="2300" b="1" dirty="0" smtClean="0"/>
              <a:t>Plain </a:t>
            </a:r>
            <a:r>
              <a:rPr lang="en-US" sz="2300" b="1" dirty="0"/>
              <a:t>Number 2</a:t>
            </a:r>
            <a:r>
              <a:rPr lang="en-US" sz="2300" dirty="0"/>
              <a:t>, as shown </a:t>
            </a:r>
            <a:r>
              <a:rPr lang="en-US" sz="2300" dirty="0" smtClean="0"/>
              <a:t/>
            </a:r>
            <a:br>
              <a:rPr lang="en-US" sz="2300" dirty="0" smtClean="0"/>
            </a:br>
            <a:r>
              <a:rPr lang="en-US" sz="2300" dirty="0" smtClean="0"/>
              <a:t>at right. </a:t>
            </a:r>
            <a:r>
              <a:rPr lang="en-US" sz="2300" dirty="0"/>
              <a:t>Page numbers are </a:t>
            </a:r>
            <a:r>
              <a:rPr lang="en-US" sz="2300" dirty="0" smtClean="0"/>
              <a:t>in-</a:t>
            </a:r>
            <a:br>
              <a:rPr lang="en-US" sz="2300" dirty="0" smtClean="0"/>
            </a:br>
            <a:r>
              <a:rPr lang="en-US" sz="2300" dirty="0" smtClean="0"/>
              <a:t>inserted </a:t>
            </a:r>
            <a:r>
              <a:rPr lang="en-US" sz="2300" dirty="0"/>
              <a:t>on all pages. Notice </a:t>
            </a:r>
            <a:r>
              <a:rPr lang="en-US" sz="2300" dirty="0" smtClean="0"/>
              <a:t/>
            </a:r>
            <a:br>
              <a:rPr lang="en-US" sz="2300" dirty="0" smtClean="0"/>
            </a:br>
            <a:r>
              <a:rPr lang="en-US" sz="2300" dirty="0" smtClean="0"/>
              <a:t>that the </a:t>
            </a:r>
            <a:r>
              <a:rPr lang="en-US" sz="2300" dirty="0"/>
              <a:t>Headers &amp; Footer </a:t>
            </a:r>
            <a:r>
              <a:rPr lang="en-US" sz="2300" dirty="0" smtClean="0"/>
              <a:t/>
            </a:r>
            <a:br>
              <a:rPr lang="en-US" sz="2300" dirty="0" smtClean="0"/>
            </a:br>
            <a:r>
              <a:rPr lang="en-US" sz="2300" dirty="0" smtClean="0"/>
              <a:t>Tools opens </a:t>
            </a:r>
            <a:r>
              <a:rPr lang="en-US" sz="2300" dirty="0"/>
              <a:t>with the Design tab active</a:t>
            </a:r>
            <a:r>
              <a:rPr lang="en-US" sz="2300" dirty="0" smtClean="0"/>
              <a:t>.</a:t>
            </a:r>
            <a:endParaRPr lang="en-US" sz="2300" dirty="0"/>
          </a:p>
        </p:txBody>
      </p:sp>
      <p:pic>
        <p:nvPicPr>
          <p:cNvPr id="2" name="Picture 1" descr="07.17.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7280" y="2635136"/>
            <a:ext cx="3679696" cy="3236193"/>
          </a:xfrm>
          <a:prstGeom prst="rect">
            <a:avLst/>
          </a:prstGeom>
        </p:spPr>
      </p:pic>
    </p:spTree>
    <p:extLst>
      <p:ext uri="{BB962C8B-B14F-4D97-AF65-F5344CB8AC3E}">
        <p14:creationId xmlns:p14="http://schemas.microsoft.com/office/powerpoint/2010/main"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Page Numbers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In </a:t>
            </a:r>
            <a:r>
              <a:rPr lang="en-US" sz="2400" dirty="0"/>
              <a:t>the </a:t>
            </a:r>
            <a:r>
              <a:rPr lang="en-US" sz="2400" i="1" dirty="0"/>
              <a:t>Design</a:t>
            </a:r>
            <a:r>
              <a:rPr lang="en-US" sz="2400" dirty="0"/>
              <a:t> tab, in the </a:t>
            </a:r>
            <a:r>
              <a:rPr lang="en-US" sz="2400" i="1" dirty="0"/>
              <a:t>Close</a:t>
            </a:r>
            <a:r>
              <a:rPr lang="en-US" sz="2400" dirty="0"/>
              <a:t> group, click the </a:t>
            </a:r>
            <a:r>
              <a:rPr lang="en-US" sz="2400" b="1" dirty="0"/>
              <a:t>Close Header and Footer</a:t>
            </a:r>
            <a:r>
              <a:rPr lang="en-US" sz="2400" dirty="0"/>
              <a:t> button. The Header &amp; Footer Tools closes.</a:t>
            </a:r>
          </a:p>
          <a:p>
            <a:pPr marL="457200" indent="-457200">
              <a:buFont typeface="+mj-lt"/>
              <a:buAutoNum type="arabicPeriod" startAt="4"/>
            </a:pPr>
            <a:r>
              <a:rPr lang="en-US" sz="2400" b="1" dirty="0" smtClean="0"/>
              <a:t>SAVE</a:t>
            </a:r>
            <a:r>
              <a:rPr lang="en-US" sz="2400" dirty="0" smtClean="0"/>
              <a:t> </a:t>
            </a:r>
            <a:r>
              <a:rPr lang="en-US" sz="2400" dirty="0"/>
              <a:t>the document in your USB flash drive in the lesson folder</a:t>
            </a:r>
            <a:r>
              <a:rPr lang="en-US" sz="2400" b="1" i="1" dirty="0"/>
              <a:t>.</a:t>
            </a:r>
            <a:endParaRPr lang="en-US" sz="2400" dirty="0"/>
          </a:p>
          <a:p>
            <a:r>
              <a:rPr lang="en-US" sz="2400" b="1" dirty="0"/>
              <a:t>LEAVE</a:t>
            </a:r>
            <a:r>
              <a:rPr lang="en-US" sz="2400" dirty="0"/>
              <a:t> the document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Page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 </a:t>
            </a:r>
            <a:r>
              <a:rPr lang="en-US" sz="2400" dirty="0"/>
              <a:t>provides various types of numbering formats to choose from, such as, </a:t>
            </a:r>
            <a:r>
              <a:rPr lang="en-US" sz="2400" i="1" dirty="0"/>
              <a:t>1, 2, 3 . . .; </a:t>
            </a:r>
            <a:r>
              <a:rPr lang="en-US" sz="2400" i="1" dirty="0" err="1"/>
              <a:t>i</a:t>
            </a:r>
            <a:r>
              <a:rPr lang="en-US" sz="2400" i="1" dirty="0"/>
              <a:t>, ii, iii . .</a:t>
            </a:r>
            <a:r>
              <a:rPr lang="en-US" sz="2400" dirty="0"/>
              <a:t> .; or </a:t>
            </a:r>
            <a:r>
              <a:rPr lang="en-US" sz="2400" i="1" dirty="0"/>
              <a:t>a, b, c</a:t>
            </a:r>
            <a:r>
              <a:rPr lang="en-US" sz="2400" dirty="0"/>
              <a:t>. </a:t>
            </a:r>
            <a:endParaRPr lang="en-US" sz="2400" dirty="0" smtClean="0"/>
          </a:p>
          <a:p>
            <a:r>
              <a:rPr lang="en-US" sz="2400" dirty="0" smtClean="0"/>
              <a:t>In </a:t>
            </a:r>
            <a:r>
              <a:rPr lang="en-US" sz="2400" dirty="0"/>
              <a:t>addition to choosing a numbering style, Word’s page number formatting commands enable you to decide where page numbering will begin, pause, and continue. </a:t>
            </a:r>
            <a:endParaRPr lang="en-US" sz="2400" dirty="0" smtClean="0"/>
          </a:p>
          <a:p>
            <a:r>
              <a:rPr lang="en-US" sz="2400" dirty="0" smtClean="0"/>
              <a:t>In </a:t>
            </a:r>
            <a:r>
              <a:rPr lang="en-US" sz="2400" dirty="0" smtClean="0"/>
              <a:t>the following exercise, </a:t>
            </a:r>
            <a:r>
              <a:rPr lang="en-US" sz="2400" dirty="0"/>
              <a:t>you learn to change the page number format. </a:t>
            </a:r>
          </a:p>
        </p:txBody>
      </p:sp>
    </p:spTree>
    <p:extLst>
      <p:ext uri="{BB962C8B-B14F-4D97-AF65-F5344CB8AC3E}">
        <p14:creationId xmlns:p14="http://schemas.microsoft.com/office/powerpoint/2010/main"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Page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lvl="0" indent="-457200">
              <a:buFont typeface="+mj-lt"/>
              <a:buAutoNum type="arabicPeriod"/>
            </a:pPr>
            <a:r>
              <a:rPr lang="en-US" sz="2400" dirty="0"/>
              <a:t>In the </a:t>
            </a:r>
            <a:r>
              <a:rPr lang="en-US" sz="2400" i="1" dirty="0"/>
              <a:t>Headers &amp; Footers</a:t>
            </a:r>
            <a:r>
              <a:rPr lang="en-US" sz="2400" dirty="0"/>
              <a:t> group in the </a:t>
            </a:r>
            <a:r>
              <a:rPr lang="en-US" sz="2400" i="1" dirty="0"/>
              <a:t>Insert</a:t>
            </a:r>
            <a:r>
              <a:rPr lang="en-US" sz="2400" dirty="0"/>
              <a:t> tab, click the </a:t>
            </a:r>
            <a:r>
              <a:rPr lang="en-US" sz="2400" b="1" dirty="0"/>
              <a:t>Page Number</a:t>
            </a:r>
            <a:r>
              <a:rPr lang="en-US" sz="2400" dirty="0"/>
              <a:t> button to display the menu.</a:t>
            </a:r>
          </a:p>
          <a:p>
            <a:pPr marL="457200" lvl="0" indent="-457200">
              <a:buFont typeface="+mj-lt"/>
              <a:buAutoNum type="arabicPeriod"/>
            </a:pPr>
            <a:r>
              <a:rPr lang="en-US" sz="2400" dirty="0"/>
              <a:t>Click </a:t>
            </a:r>
            <a:r>
              <a:rPr lang="en-US" sz="2400" b="1" dirty="0"/>
              <a:t>Format</a:t>
            </a:r>
            <a:r>
              <a:rPr lang="en-US" sz="2400" dirty="0"/>
              <a:t> </a:t>
            </a:r>
            <a:r>
              <a:rPr lang="en-US" sz="2400" b="1" dirty="0"/>
              <a:t>Page</a:t>
            </a:r>
            <a:r>
              <a:rPr lang="en-US" sz="2400" dirty="0"/>
              <a:t> </a:t>
            </a:r>
            <a:r>
              <a:rPr lang="en-US" sz="2400" b="1" dirty="0"/>
              <a:t>Numbers</a:t>
            </a:r>
            <a:r>
              <a:rPr lang="en-US" sz="2400" dirty="0"/>
              <a:t>. The </a:t>
            </a:r>
            <a:r>
              <a:rPr lang="en-US" sz="2400" i="1" dirty="0"/>
              <a:t>Page Number Format</a:t>
            </a:r>
            <a:r>
              <a:rPr lang="en-US" sz="2400" dirty="0"/>
              <a:t> dialog box appears</a:t>
            </a:r>
            <a:r>
              <a:rPr lang="en-US" sz="2400" dirty="0" smtClean="0"/>
              <a:t>.</a:t>
            </a:r>
            <a:endParaRPr lang="en-US" sz="2400" dirty="0"/>
          </a:p>
        </p:txBody>
      </p:sp>
    </p:spTree>
    <p:extLst>
      <p:ext uri="{BB962C8B-B14F-4D97-AF65-F5344CB8AC3E}">
        <p14:creationId xmlns:p14="http://schemas.microsoft.com/office/powerpoint/2010/main"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Page Numbers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lvl="0" indent="-457200">
              <a:buFont typeface="+mj-lt"/>
              <a:buAutoNum type="arabicPeriod"/>
            </a:pPr>
            <a:r>
              <a:rPr lang="en-US" sz="2300" dirty="0"/>
              <a:t>In the </a:t>
            </a:r>
            <a:r>
              <a:rPr lang="en-US" sz="2300" b="1" dirty="0"/>
              <a:t>Number</a:t>
            </a:r>
            <a:r>
              <a:rPr lang="en-US" sz="2300" dirty="0"/>
              <a:t> </a:t>
            </a:r>
            <a:r>
              <a:rPr lang="en-US" sz="2300" b="1" dirty="0"/>
              <a:t>Format</a:t>
            </a:r>
            <a:r>
              <a:rPr lang="en-US" sz="2300" dirty="0"/>
              <a:t> </a:t>
            </a:r>
            <a:r>
              <a:rPr lang="en-US" sz="2300" dirty="0" smtClean="0"/>
              <a:t/>
            </a:r>
            <a:br>
              <a:rPr lang="en-US" sz="2300" dirty="0" smtClean="0"/>
            </a:br>
            <a:r>
              <a:rPr lang="en-US" sz="2300" dirty="0" smtClean="0"/>
              <a:t>text </a:t>
            </a:r>
            <a:r>
              <a:rPr lang="en-US" sz="2300" dirty="0"/>
              <a:t>box, click the drop</a:t>
            </a:r>
            <a:r>
              <a:rPr lang="en-US" sz="2300" dirty="0" smtClean="0"/>
              <a:t>-</a:t>
            </a:r>
            <a:br>
              <a:rPr lang="en-US" sz="2300" dirty="0" smtClean="0"/>
            </a:br>
            <a:r>
              <a:rPr lang="en-US" sz="2300" dirty="0" smtClean="0"/>
              <a:t>down </a:t>
            </a:r>
            <a:r>
              <a:rPr lang="en-US" sz="2300" dirty="0"/>
              <a:t>arrow and select </a:t>
            </a:r>
            <a:r>
              <a:rPr lang="en-US" sz="2300" dirty="0" smtClean="0"/>
              <a:t/>
            </a:r>
            <a:br>
              <a:rPr lang="en-US" sz="2300" dirty="0" smtClean="0"/>
            </a:br>
            <a:r>
              <a:rPr lang="en-US" sz="2300" dirty="0" smtClean="0"/>
              <a:t>the </a:t>
            </a:r>
            <a:r>
              <a:rPr lang="en-US" sz="2300" b="1" dirty="0"/>
              <a:t>lowercase roman </a:t>
            </a:r>
            <a:r>
              <a:rPr lang="en-US" sz="2300" b="1" dirty="0" smtClean="0"/>
              <a:t/>
            </a:r>
            <a:br>
              <a:rPr lang="en-US" sz="2300" b="1" dirty="0" smtClean="0"/>
            </a:br>
            <a:r>
              <a:rPr lang="en-US" sz="2300" b="1" dirty="0" smtClean="0"/>
              <a:t>numerals </a:t>
            </a:r>
            <a:r>
              <a:rPr lang="en-US" sz="2300" b="1" dirty="0"/>
              <a:t>option </a:t>
            </a:r>
            <a:r>
              <a:rPr lang="en-US" sz="2300" b="1" dirty="0" smtClean="0"/>
              <a:t/>
            </a:r>
            <a:br>
              <a:rPr lang="en-US" sz="2300" b="1" dirty="0" smtClean="0"/>
            </a:br>
            <a:r>
              <a:rPr lang="en-US" sz="2300" b="1" dirty="0" smtClean="0"/>
              <a:t>(</a:t>
            </a:r>
            <a:r>
              <a:rPr lang="en-US" sz="2300" b="1" dirty="0" err="1"/>
              <a:t>i</a:t>
            </a:r>
            <a:r>
              <a:rPr lang="en-US" sz="2300" b="1" dirty="0"/>
              <a:t>, ii, iii . . .)</a:t>
            </a:r>
            <a:r>
              <a:rPr lang="en-US" sz="2300" dirty="0"/>
              <a:t> as shown </a:t>
            </a:r>
            <a:r>
              <a:rPr lang="en-US" sz="2300" dirty="0" smtClean="0"/>
              <a:t/>
            </a:r>
            <a:br>
              <a:rPr lang="en-US" sz="2300" dirty="0" smtClean="0"/>
            </a:br>
            <a:r>
              <a:rPr lang="en-US" sz="2300" dirty="0" smtClean="0"/>
              <a:t>at right. </a:t>
            </a:r>
            <a:r>
              <a:rPr lang="en-US" sz="2300" dirty="0"/>
              <a:t>Selecting this </a:t>
            </a:r>
            <a:r>
              <a:rPr lang="en-US" sz="2300" dirty="0" smtClean="0"/>
              <a:t/>
            </a:r>
            <a:br>
              <a:rPr lang="en-US" sz="2300" dirty="0" smtClean="0"/>
            </a:br>
            <a:r>
              <a:rPr lang="en-US" sz="2300" dirty="0" smtClean="0"/>
              <a:t>option </a:t>
            </a:r>
            <a:r>
              <a:rPr lang="en-US" sz="2300" dirty="0"/>
              <a:t>will change the </a:t>
            </a:r>
            <a:r>
              <a:rPr lang="en-US" sz="2300" dirty="0" smtClean="0"/>
              <a:t/>
            </a:r>
            <a:br>
              <a:rPr lang="en-US" sz="2300" dirty="0" smtClean="0"/>
            </a:br>
            <a:r>
              <a:rPr lang="en-US" sz="2300" dirty="0" smtClean="0"/>
              <a:t>number </a:t>
            </a:r>
            <a:r>
              <a:rPr lang="en-US" sz="2300" dirty="0"/>
              <a:t>format to lower-case Roman numerals on all pages.</a:t>
            </a:r>
          </a:p>
          <a:p>
            <a:pPr marL="457200" lvl="0" indent="-457200">
              <a:buFont typeface="+mj-lt"/>
              <a:buAutoNum type="arabicPeriod"/>
            </a:pPr>
            <a:r>
              <a:rPr lang="en-US" sz="2300" dirty="0" smtClean="0"/>
              <a:t>Click </a:t>
            </a:r>
            <a:r>
              <a:rPr lang="en-US" sz="2300" b="1" dirty="0"/>
              <a:t>OK</a:t>
            </a:r>
            <a:r>
              <a:rPr lang="en-US" sz="2300" dirty="0"/>
              <a:t>.</a:t>
            </a:r>
          </a:p>
          <a:p>
            <a:pPr marL="457200" lvl="0" indent="-457200">
              <a:buFont typeface="+mj-lt"/>
              <a:buAutoNum type="arabicPeriod"/>
            </a:pPr>
            <a:r>
              <a:rPr lang="en-US" sz="2300" b="1" dirty="0"/>
              <a:t>SAVE</a:t>
            </a:r>
            <a:r>
              <a:rPr lang="en-US" sz="2300" dirty="0"/>
              <a:t> the document as </a:t>
            </a:r>
            <a:r>
              <a:rPr lang="en-US" sz="2300" b="1" i="1" dirty="0" err="1"/>
              <a:t>hosting_update</a:t>
            </a:r>
            <a:r>
              <a:rPr lang="en-US" sz="2300" dirty="0"/>
              <a:t> in your USB flash drive in the lesson folder</a:t>
            </a:r>
            <a:r>
              <a:rPr lang="en-US" sz="2300" i="1" dirty="0"/>
              <a:t>.</a:t>
            </a:r>
            <a:endParaRPr lang="en-US" sz="2300" dirty="0"/>
          </a:p>
          <a:p>
            <a:r>
              <a:rPr lang="en-US" sz="2300" b="1" dirty="0"/>
              <a:t>LEAVE</a:t>
            </a:r>
            <a:r>
              <a:rPr lang="en-US" sz="2300" dirty="0"/>
              <a:t> the document open to use in the next exercise</a:t>
            </a:r>
            <a:r>
              <a:rPr lang="en-US" sz="2300" dirty="0" smtClean="0"/>
              <a:t>.</a:t>
            </a:r>
            <a:endParaRPr lang="en-US" sz="2300" dirty="0"/>
          </a:p>
        </p:txBody>
      </p:sp>
      <p:pic>
        <p:nvPicPr>
          <p:cNvPr id="4" name="Picture 3" descr="07.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1628800"/>
            <a:ext cx="4538464" cy="2781859"/>
          </a:xfrm>
          <a:prstGeom prst="rect">
            <a:avLst/>
          </a:prstGeom>
        </p:spPr>
      </p:pic>
    </p:spTree>
    <p:extLst>
      <p:ext uri="{BB962C8B-B14F-4D97-AF65-F5344CB8AC3E}">
        <p14:creationId xmlns:p14="http://schemas.microsoft.com/office/powerpoint/2010/main"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Removing Page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Remove Page Numbers command will remove all page numbering in the document. </a:t>
            </a:r>
            <a:endParaRPr lang="en-US" sz="2400" dirty="0" smtClean="0"/>
          </a:p>
          <a:p>
            <a:r>
              <a:rPr lang="en-US" sz="2400" dirty="0" smtClean="0"/>
              <a:t>In </a:t>
            </a:r>
            <a:r>
              <a:rPr lang="en-US" sz="2400" dirty="0" smtClean="0"/>
              <a:t>the following exercise, </a:t>
            </a:r>
            <a:r>
              <a:rPr lang="en-US" sz="2400" dirty="0"/>
              <a:t>you will remove all page numbers from the document</a:t>
            </a:r>
            <a:r>
              <a:rPr lang="en-US" sz="2400" dirty="0" smtClean="0"/>
              <a:t>.</a:t>
            </a:r>
            <a:endParaRPr lang="en-US" sz="2400" dirty="0"/>
          </a:p>
        </p:txBody>
      </p:sp>
    </p:spTree>
    <p:extLst>
      <p:ext uri="{BB962C8B-B14F-4D97-AF65-F5344CB8AC3E}">
        <p14:creationId xmlns:p14="http://schemas.microsoft.com/office/powerpoint/2010/main"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Remove Page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In </a:t>
            </a:r>
            <a:r>
              <a:rPr lang="en-US" sz="2400" dirty="0"/>
              <a:t>the </a:t>
            </a:r>
            <a:r>
              <a:rPr lang="en-US" sz="2400" i="1" dirty="0"/>
              <a:t>Headers &amp; Footers</a:t>
            </a:r>
            <a:r>
              <a:rPr lang="en-US" sz="2400" dirty="0"/>
              <a:t> group in the </a:t>
            </a:r>
            <a:r>
              <a:rPr lang="en-US" sz="2400" i="1" dirty="0"/>
              <a:t>Insert</a:t>
            </a:r>
            <a:r>
              <a:rPr lang="en-US" sz="2400" dirty="0"/>
              <a:t> tab, click the </a:t>
            </a:r>
            <a:r>
              <a:rPr lang="en-US" sz="2400" b="1" dirty="0"/>
              <a:t>Page Number</a:t>
            </a:r>
            <a:r>
              <a:rPr lang="en-US" sz="2400" dirty="0"/>
              <a:t> button to display the menu.</a:t>
            </a:r>
          </a:p>
          <a:p>
            <a:pPr marL="457200" indent="-457200">
              <a:buFont typeface="+mj-lt"/>
              <a:buAutoNum type="arabicPeriod"/>
            </a:pPr>
            <a:r>
              <a:rPr lang="en-US" sz="2400" dirty="0" smtClean="0"/>
              <a:t>Click </a:t>
            </a:r>
            <a:r>
              <a:rPr lang="en-US" sz="2400" b="1" dirty="0"/>
              <a:t>Remove</a:t>
            </a:r>
            <a:r>
              <a:rPr lang="en-US" sz="2400" dirty="0"/>
              <a:t> </a:t>
            </a:r>
            <a:r>
              <a:rPr lang="en-US" sz="2400" b="1" dirty="0"/>
              <a:t>Page</a:t>
            </a:r>
            <a:r>
              <a:rPr lang="en-US" sz="2400" dirty="0"/>
              <a:t> </a:t>
            </a:r>
            <a:r>
              <a:rPr lang="en-US" sz="2400" b="1" dirty="0"/>
              <a:t>Numbers</a:t>
            </a:r>
            <a:r>
              <a:rPr lang="en-US" sz="2400" dirty="0"/>
              <a:t>. All page numbers are removed from the document.</a:t>
            </a:r>
          </a:p>
          <a:p>
            <a:pPr marL="457200" indent="-457200">
              <a:buFont typeface="+mj-lt"/>
              <a:buAutoNum type="arabicPeriod"/>
            </a:pPr>
            <a:r>
              <a:rPr lang="en-US" sz="2400" dirty="0" smtClean="0"/>
              <a:t>Click </a:t>
            </a:r>
            <a:r>
              <a:rPr lang="en-US" sz="2400" b="1" dirty="0"/>
              <a:t>Undo</a:t>
            </a:r>
            <a:r>
              <a:rPr lang="en-US" sz="2400" dirty="0"/>
              <a:t> to restore all page numbers.</a:t>
            </a:r>
          </a:p>
          <a:p>
            <a:pPr marL="457200" indent="-457200">
              <a:buFont typeface="+mj-lt"/>
              <a:buAutoNum type="arabicPeriod"/>
            </a:pPr>
            <a:r>
              <a:rPr lang="en-US" sz="2400" b="1" dirty="0" smtClean="0"/>
              <a:t>SAVE</a:t>
            </a:r>
            <a:r>
              <a:rPr lang="en-US" sz="2400" dirty="0" smtClean="0"/>
              <a:t> </a:t>
            </a:r>
            <a:r>
              <a:rPr lang="en-US" sz="2400" dirty="0"/>
              <a:t>the document in your USB flash drive in the lesson folder</a:t>
            </a:r>
            <a:r>
              <a:rPr lang="en-US" sz="2400" b="1" i="1" dirty="0"/>
              <a:t>.</a:t>
            </a:r>
            <a:endParaRPr lang="en-US" sz="2400" dirty="0"/>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166620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Formatting a Document with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Theme fonts contain a heading font </a:t>
            </a:r>
            <a:r>
              <a:rPr lang="en-US" sz="2400" dirty="0" smtClean="0"/>
              <a:t/>
            </a:r>
            <a:br>
              <a:rPr lang="en-US" sz="2400" dirty="0" smtClean="0"/>
            </a:br>
            <a:r>
              <a:rPr lang="en-US" sz="2400" dirty="0" smtClean="0"/>
              <a:t>and </a:t>
            </a:r>
            <a:r>
              <a:rPr lang="en-US" sz="2400" dirty="0"/>
              <a:t>a body text font. Click the Theme </a:t>
            </a:r>
            <a:r>
              <a:rPr lang="en-US" sz="2400" dirty="0" smtClean="0"/>
              <a:t/>
            </a:r>
            <a:br>
              <a:rPr lang="en-US" sz="2400" dirty="0" smtClean="0"/>
            </a:br>
            <a:r>
              <a:rPr lang="en-US" sz="2400" dirty="0" smtClean="0"/>
              <a:t>Fonts </a:t>
            </a:r>
            <a:r>
              <a:rPr lang="en-US" sz="2400" dirty="0"/>
              <a:t>button to change the fonts for </a:t>
            </a:r>
            <a:r>
              <a:rPr lang="en-US" sz="2400" dirty="0" smtClean="0"/>
              <a:t/>
            </a:r>
            <a:br>
              <a:rPr lang="en-US" sz="2400" dirty="0" smtClean="0"/>
            </a:br>
            <a:r>
              <a:rPr lang="en-US" sz="2400" dirty="0" smtClean="0"/>
              <a:t>the </a:t>
            </a:r>
            <a:r>
              <a:rPr lang="en-US" sz="2400" dirty="0"/>
              <a:t>current theme, as </a:t>
            </a:r>
            <a:r>
              <a:rPr lang="en-US" sz="2400" dirty="0" smtClean="0"/>
              <a:t>at right.</a:t>
            </a:r>
            <a:endParaRPr lang="en-US" sz="2400" dirty="0"/>
          </a:p>
          <a:p>
            <a:endParaRPr lang="en-US" sz="2400" dirty="0"/>
          </a:p>
        </p:txBody>
      </p:sp>
      <p:pic>
        <p:nvPicPr>
          <p:cNvPr id="2" name="Picture 1" descr="07.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1628800"/>
            <a:ext cx="2246717" cy="4777760"/>
          </a:xfrm>
          <a:prstGeom prst="rect">
            <a:avLst/>
          </a:prstGeom>
        </p:spPr>
      </p:pic>
    </p:spTree>
    <p:extLst>
      <p:ext uri="{BB962C8B-B14F-4D97-AF65-F5344CB8AC3E}">
        <p14:creationId xmlns:p14="http://schemas.microsoft.com/office/powerpoint/2010/main"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the Current Date and Time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Word’s </a:t>
            </a:r>
            <a:r>
              <a:rPr lang="en-US" sz="2400" dirty="0"/>
              <a:t>Insert tab contains a number of command groups that enable you to insert charts, graphs, images, and other elements into Word documents. </a:t>
            </a:r>
            <a:endParaRPr lang="en-US" sz="2400" dirty="0" smtClean="0"/>
          </a:p>
          <a:p>
            <a:r>
              <a:rPr lang="en-US" sz="2400" dirty="0" smtClean="0"/>
              <a:t>In </a:t>
            </a:r>
            <a:r>
              <a:rPr lang="en-US" sz="2400" dirty="0" smtClean="0"/>
              <a:t>the following exercise, </a:t>
            </a:r>
            <a:r>
              <a:rPr lang="en-US" sz="2400" dirty="0"/>
              <a:t>you learn to use commands in the Insert tab to insert the date in a document</a:t>
            </a:r>
            <a:r>
              <a:rPr lang="en-US" sz="2400" dirty="0" smtClean="0"/>
              <a:t>.</a:t>
            </a:r>
            <a:endParaRPr lang="en-US" sz="2400" dirty="0"/>
          </a:p>
        </p:txBody>
      </p:sp>
    </p:spTree>
    <p:extLst>
      <p:ext uri="{BB962C8B-B14F-4D97-AF65-F5344CB8AC3E}">
        <p14:creationId xmlns:p14="http://schemas.microsoft.com/office/powerpoint/2010/main" val="38249068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Current Date and Time</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document that is open from the previous exercise.</a:t>
            </a:r>
          </a:p>
          <a:p>
            <a:pPr marL="457200" indent="-457200">
              <a:spcBef>
                <a:spcPts val="400"/>
              </a:spcBef>
              <a:buFont typeface="+mj-lt"/>
              <a:buAutoNum type="arabicPeriod"/>
            </a:pPr>
            <a:r>
              <a:rPr lang="en-US" sz="2300" dirty="0" smtClean="0"/>
              <a:t>Position </a:t>
            </a:r>
            <a:r>
              <a:rPr lang="en-US" sz="2300" dirty="0"/>
              <a:t>the insertion point in the third line on page one, under the heading. Key </a:t>
            </a:r>
            <a:r>
              <a:rPr lang="en-US" sz="2300" b="1" dirty="0"/>
              <a:t>Date Submitted: </a:t>
            </a:r>
            <a:r>
              <a:rPr lang="en-US" sz="2300" dirty="0"/>
              <a:t>and press the </a:t>
            </a:r>
            <a:r>
              <a:rPr lang="en-US" sz="2300" b="1" dirty="0"/>
              <a:t>spacebar</a:t>
            </a:r>
            <a:r>
              <a:rPr lang="en-US" sz="2300" dirty="0"/>
              <a:t> once after the colon.</a:t>
            </a:r>
          </a:p>
          <a:p>
            <a:pPr marL="457200" indent="-457200">
              <a:spcBef>
                <a:spcPts val="400"/>
              </a:spcBef>
              <a:buFont typeface="+mj-lt"/>
              <a:buAutoNum type="arabicPeriod"/>
            </a:pPr>
            <a:r>
              <a:rPr lang="en-US" sz="2300" dirty="0" smtClean="0"/>
              <a:t>In </a:t>
            </a:r>
            <a:r>
              <a:rPr lang="en-US" sz="2300" dirty="0"/>
              <a:t>the </a:t>
            </a:r>
            <a:r>
              <a:rPr lang="en-US" sz="2300" i="1" dirty="0"/>
              <a:t>Text</a:t>
            </a:r>
            <a:r>
              <a:rPr lang="en-US" sz="2300" dirty="0"/>
              <a:t> group, in the </a:t>
            </a:r>
            <a:r>
              <a:rPr lang="en-US" sz="2300" i="1" dirty="0"/>
              <a:t>Insert</a:t>
            </a:r>
            <a:r>
              <a:rPr lang="en-US" sz="2300" dirty="0"/>
              <a:t> Tab, click </a:t>
            </a:r>
            <a:r>
              <a:rPr lang="en-US" sz="2300" b="1" dirty="0"/>
              <a:t>Date &amp; Time</a:t>
            </a:r>
            <a:r>
              <a:rPr lang="en-US" sz="2300" dirty="0"/>
              <a:t>. The </a:t>
            </a:r>
            <a:r>
              <a:rPr lang="en-US" sz="2300" i="1" dirty="0"/>
              <a:t>Date and Time</a:t>
            </a:r>
            <a:r>
              <a:rPr lang="en-US" sz="2300" dirty="0"/>
              <a:t> dialog box opens as shown </a:t>
            </a:r>
            <a:r>
              <a:rPr lang="en-US" sz="2300" dirty="0" smtClean="0"/>
              <a:t>below.</a:t>
            </a:r>
            <a:endParaRPr lang="en-US" sz="2300" dirty="0"/>
          </a:p>
        </p:txBody>
      </p:sp>
      <p:pic>
        <p:nvPicPr>
          <p:cNvPr id="2" name="Picture 1" descr="07.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3922008"/>
            <a:ext cx="6055360" cy="2460408"/>
          </a:xfrm>
          <a:prstGeom prst="rect">
            <a:avLst/>
          </a:prstGeom>
        </p:spPr>
      </p:pic>
    </p:spTree>
    <p:extLst>
      <p:ext uri="{BB962C8B-B14F-4D97-AF65-F5344CB8AC3E}">
        <p14:creationId xmlns:p14="http://schemas.microsoft.com/office/powerpoint/2010/main" val="4181329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Current Date and Time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200" dirty="0" smtClean="0"/>
              <a:t>In </a:t>
            </a:r>
            <a:r>
              <a:rPr lang="en-US" sz="2200" dirty="0"/>
              <a:t>the </a:t>
            </a:r>
            <a:r>
              <a:rPr lang="en-US" sz="2200" i="1" dirty="0"/>
              <a:t>Available Formats</a:t>
            </a:r>
            <a:r>
              <a:rPr lang="en-US" sz="2200" dirty="0"/>
              <a:t> list, select the </a:t>
            </a:r>
            <a:r>
              <a:rPr lang="en-US" sz="2200" b="1" dirty="0"/>
              <a:t>ninth option</a:t>
            </a:r>
            <a:r>
              <a:rPr lang="en-US" sz="2200" dirty="0"/>
              <a:t>, which displays the Day Month Year date format. Click </a:t>
            </a:r>
            <a:r>
              <a:rPr lang="en-US" sz="2200" b="1" dirty="0"/>
              <a:t>OK</a:t>
            </a:r>
            <a:r>
              <a:rPr lang="en-US" sz="2200" dirty="0"/>
              <a:t>. The selected format with the current date is inserted in the document.</a:t>
            </a:r>
          </a:p>
          <a:p>
            <a:pPr marL="457200" indent="-457200">
              <a:buFont typeface="+mj-lt"/>
              <a:buAutoNum type="arabicPeriod" startAt="3"/>
            </a:pPr>
            <a:r>
              <a:rPr lang="en-US" sz="2200" dirty="0" smtClean="0"/>
              <a:t>Press </a:t>
            </a:r>
            <a:r>
              <a:rPr lang="en-US" sz="2200" b="1" dirty="0" err="1"/>
              <a:t>Ctrl+End</a:t>
            </a:r>
            <a:r>
              <a:rPr lang="en-US" sz="2200" dirty="0"/>
              <a:t>. The insertion point is on the last paragraph mark. Key </a:t>
            </a:r>
            <a:r>
              <a:rPr lang="en-US" sz="2200" b="1" dirty="0"/>
              <a:t>Time Submitted:</a:t>
            </a:r>
            <a:r>
              <a:rPr lang="en-US" sz="2200" dirty="0"/>
              <a:t> and press the </a:t>
            </a:r>
            <a:r>
              <a:rPr lang="en-US" sz="2200" b="1" dirty="0"/>
              <a:t>spacebar</a:t>
            </a:r>
            <a:r>
              <a:rPr lang="en-US" sz="2200" dirty="0"/>
              <a:t> once after the colon.</a:t>
            </a:r>
          </a:p>
          <a:p>
            <a:pPr marL="457200" indent="-457200">
              <a:buFont typeface="+mj-lt"/>
              <a:buAutoNum type="arabicPeriod" startAt="3"/>
            </a:pPr>
            <a:r>
              <a:rPr lang="en-US" sz="2200" dirty="0" smtClean="0"/>
              <a:t>Click </a:t>
            </a:r>
            <a:r>
              <a:rPr lang="en-US" sz="2200" dirty="0"/>
              <a:t>the </a:t>
            </a:r>
            <a:r>
              <a:rPr lang="en-US" sz="2200" b="1" dirty="0"/>
              <a:t>Date &amp; Time </a:t>
            </a:r>
            <a:r>
              <a:rPr lang="en-US" sz="2200" dirty="0"/>
              <a:t>command, and in the </a:t>
            </a:r>
            <a:r>
              <a:rPr lang="en-US" sz="2200" i="1" dirty="0"/>
              <a:t>Date and Time</a:t>
            </a:r>
            <a:r>
              <a:rPr lang="en-US" sz="2200" dirty="0"/>
              <a:t> menu that appears, select the </a:t>
            </a:r>
            <a:r>
              <a:rPr lang="en-US" sz="2200" b="1" dirty="0"/>
              <a:t>fourth option from the bottom</a:t>
            </a:r>
            <a:r>
              <a:rPr lang="en-US" sz="2200" dirty="0"/>
              <a:t> of the </a:t>
            </a:r>
            <a:r>
              <a:rPr lang="en-US" sz="2200" i="1" dirty="0"/>
              <a:t>Available Formats</a:t>
            </a:r>
            <a:r>
              <a:rPr lang="en-US" sz="2200" dirty="0"/>
              <a:t> list, which displays time in hours and minutes, using the 12-hour clock format. </a:t>
            </a:r>
          </a:p>
          <a:p>
            <a:pPr marL="457200" indent="-457200">
              <a:buFont typeface="+mj-lt"/>
              <a:buAutoNum type="arabicPeriod" startAt="3"/>
            </a:pPr>
            <a:r>
              <a:rPr lang="en-US" sz="2200" b="1" dirty="0" smtClean="0"/>
              <a:t>SAVE</a:t>
            </a:r>
            <a:r>
              <a:rPr lang="en-US" sz="2200" dirty="0" smtClean="0"/>
              <a:t> </a:t>
            </a:r>
            <a:r>
              <a:rPr lang="en-US" sz="2200" dirty="0"/>
              <a:t>the document in your USB flash drive in the lesson folder</a:t>
            </a:r>
            <a:r>
              <a:rPr lang="en-US" sz="2200" i="1" dirty="0"/>
              <a:t>.</a:t>
            </a:r>
            <a:endParaRPr lang="en-US" sz="2200" dirty="0"/>
          </a:p>
          <a:p>
            <a:r>
              <a:rPr lang="en-US" sz="2200" b="1" dirty="0"/>
              <a:t>LEAVE</a:t>
            </a:r>
            <a:r>
              <a:rPr lang="en-US" sz="2200" dirty="0"/>
              <a:t> the document open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20696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Built-In Header or Footer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Header and Footer commands provide options for inserting content at the top and bottom of pages and enable you to edit, remove, save, and view additional headers and footers online. </a:t>
            </a:r>
            <a:endParaRPr lang="en-US" sz="2400" dirty="0" smtClean="0"/>
          </a:p>
          <a:p>
            <a:r>
              <a:rPr lang="en-US" sz="2400" dirty="0" smtClean="0"/>
              <a:t>You </a:t>
            </a:r>
            <a:r>
              <a:rPr lang="en-US" sz="2400" dirty="0"/>
              <a:t>can choose to make the first page header and/or footer different from those on subsequent pages and place these elements on odd or even pages only using the Headers and Footers tools from the Design tab that appears when you insert one of these elements into your document. </a:t>
            </a:r>
            <a:endParaRPr lang="en-US" sz="2400" dirty="0" smtClean="0"/>
          </a:p>
          <a:p>
            <a:r>
              <a:rPr lang="en-US" sz="2400" dirty="0" smtClean="0"/>
              <a:t>In </a:t>
            </a:r>
            <a:r>
              <a:rPr lang="en-US" sz="2400" dirty="0" smtClean="0"/>
              <a:t>the following exercise, </a:t>
            </a:r>
            <a:r>
              <a:rPr lang="en-US" sz="2400" dirty="0"/>
              <a:t>you learn to insert a built-in header and footer</a:t>
            </a:r>
            <a:r>
              <a:rPr lang="en-US" sz="2400" dirty="0" smtClean="0"/>
              <a:t>.</a:t>
            </a:r>
            <a:endParaRPr lang="en-US" sz="2400" dirty="0"/>
          </a:p>
        </p:txBody>
      </p:sp>
    </p:spTree>
    <p:extLst>
      <p:ext uri="{BB962C8B-B14F-4D97-AF65-F5344CB8AC3E}">
        <p14:creationId xmlns:p14="http://schemas.microsoft.com/office/powerpoint/2010/main" val="1036878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a:t>
            </a:r>
            <a:r>
              <a:rPr lang="en-US" b="1" dirty="0" smtClean="0"/>
              <a:t/>
            </a:r>
            <a:br>
              <a:rPr lang="en-US" b="1" dirty="0" smtClean="0"/>
            </a:br>
            <a:r>
              <a:rPr lang="en-US" b="1" dirty="0" smtClean="0"/>
              <a:t>Built-In </a:t>
            </a:r>
            <a:r>
              <a:rPr lang="en-US" b="1" dirty="0"/>
              <a:t>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In </a:t>
            </a:r>
            <a:r>
              <a:rPr lang="en-US" sz="2400" dirty="0"/>
              <a:t>the </a:t>
            </a:r>
            <a:r>
              <a:rPr lang="en-US" sz="2400" i="1" dirty="0"/>
              <a:t>Header &amp; Footer</a:t>
            </a:r>
            <a:r>
              <a:rPr lang="en-US" sz="2400" dirty="0"/>
              <a:t> </a:t>
            </a:r>
            <a:r>
              <a:rPr lang="en-US" sz="2400" dirty="0" smtClean="0"/>
              <a:t/>
            </a:r>
            <a:br>
              <a:rPr lang="en-US" sz="2400" dirty="0" smtClean="0"/>
            </a:br>
            <a:r>
              <a:rPr lang="en-US" sz="2400" dirty="0" smtClean="0"/>
              <a:t>group </a:t>
            </a:r>
            <a:r>
              <a:rPr lang="en-US" sz="2400" dirty="0"/>
              <a:t>in the </a:t>
            </a:r>
            <a:r>
              <a:rPr lang="en-US" sz="2400" i="1" dirty="0"/>
              <a:t>Insert</a:t>
            </a:r>
            <a:r>
              <a:rPr lang="en-US" sz="2400" dirty="0"/>
              <a:t> tab, </a:t>
            </a:r>
            <a:r>
              <a:rPr lang="en-US" sz="2400" dirty="0" smtClean="0"/>
              <a:t/>
            </a:r>
            <a:br>
              <a:rPr lang="en-US" sz="2400" dirty="0" smtClean="0"/>
            </a:br>
            <a:r>
              <a:rPr lang="en-US" sz="2400" dirty="0" smtClean="0"/>
              <a:t>click </a:t>
            </a:r>
            <a:r>
              <a:rPr lang="en-US" sz="2400" dirty="0"/>
              <a:t>the </a:t>
            </a:r>
            <a:r>
              <a:rPr lang="en-US" sz="2400" b="1" dirty="0"/>
              <a:t>Header</a:t>
            </a:r>
            <a:r>
              <a:rPr lang="en-US" sz="2400" dirty="0"/>
              <a:t> button, </a:t>
            </a:r>
            <a:r>
              <a:rPr lang="en-US" sz="2400" dirty="0" smtClean="0"/>
              <a:t/>
            </a:r>
            <a:br>
              <a:rPr lang="en-US" sz="2400" dirty="0" smtClean="0"/>
            </a:br>
            <a:r>
              <a:rPr lang="en-US" sz="2400" dirty="0" smtClean="0"/>
              <a:t>and </a:t>
            </a:r>
            <a:r>
              <a:rPr lang="en-US" sz="2400" dirty="0"/>
              <a:t>in the drop-down </a:t>
            </a:r>
            <a:r>
              <a:rPr lang="en-US" sz="2400" dirty="0" smtClean="0"/>
              <a:t/>
            </a:r>
            <a:br>
              <a:rPr lang="en-US" sz="2400" dirty="0" smtClean="0"/>
            </a:br>
            <a:r>
              <a:rPr lang="en-US" sz="2400" dirty="0" smtClean="0"/>
              <a:t>menu </a:t>
            </a:r>
            <a:r>
              <a:rPr lang="en-US" sz="2400" dirty="0"/>
              <a:t>that appears, </a:t>
            </a:r>
            <a:r>
              <a:rPr lang="en-US" sz="2400" dirty="0" smtClean="0"/>
              <a:t/>
            </a:r>
            <a:br>
              <a:rPr lang="en-US" sz="2400" dirty="0" smtClean="0"/>
            </a:br>
            <a:r>
              <a:rPr lang="en-US" sz="2400" dirty="0" smtClean="0"/>
              <a:t>scroll </a:t>
            </a:r>
            <a:r>
              <a:rPr lang="en-US" sz="2400" dirty="0"/>
              <a:t>down to select </a:t>
            </a:r>
            <a:r>
              <a:rPr lang="en-US" sz="2400" dirty="0" smtClean="0"/>
              <a:t/>
            </a:r>
            <a:br>
              <a:rPr lang="en-US" sz="2400" dirty="0" smtClean="0"/>
            </a:br>
            <a:r>
              <a:rPr lang="en-US" sz="2400" dirty="0" smtClean="0"/>
              <a:t>the </a:t>
            </a:r>
            <a:r>
              <a:rPr lang="en-US" sz="2400" b="1" dirty="0"/>
              <a:t>Pinstripes</a:t>
            </a:r>
            <a:r>
              <a:rPr lang="en-US" sz="2400" dirty="0"/>
              <a:t> option, </a:t>
            </a:r>
            <a:r>
              <a:rPr lang="en-US" sz="2400" dirty="0" smtClean="0"/>
              <a:t/>
            </a:r>
            <a:br>
              <a:rPr lang="en-US" sz="2400" dirty="0" smtClean="0"/>
            </a:br>
            <a:r>
              <a:rPr lang="en-US" sz="2400" dirty="0" smtClean="0"/>
              <a:t>as </a:t>
            </a:r>
            <a:r>
              <a:rPr lang="en-US" sz="2400" dirty="0"/>
              <a:t>shown </a:t>
            </a:r>
            <a:r>
              <a:rPr lang="en-US" sz="2400" dirty="0" smtClean="0"/>
              <a:t>at right. </a:t>
            </a:r>
            <a:r>
              <a:rPr lang="en-US" sz="2400" dirty="0"/>
              <a:t>The </a:t>
            </a:r>
            <a:r>
              <a:rPr lang="en-US" sz="2400" dirty="0" smtClean="0"/>
              <a:t/>
            </a:r>
            <a:br>
              <a:rPr lang="en-US" sz="2400" dirty="0" smtClean="0"/>
            </a:br>
            <a:r>
              <a:rPr lang="en-US" sz="2400" dirty="0" smtClean="0"/>
              <a:t>header </a:t>
            </a:r>
            <a:r>
              <a:rPr lang="en-US" sz="2400" dirty="0"/>
              <a:t>is inserted on </a:t>
            </a:r>
            <a:r>
              <a:rPr lang="en-US" sz="2400" dirty="0" smtClean="0"/>
              <a:t/>
            </a:r>
            <a:br>
              <a:rPr lang="en-US" sz="2400" dirty="0" smtClean="0"/>
            </a:br>
            <a:r>
              <a:rPr lang="en-US" sz="2400" dirty="0" smtClean="0"/>
              <a:t>every </a:t>
            </a:r>
            <a:r>
              <a:rPr lang="en-US" sz="2400" dirty="0"/>
              <a:t>page and the </a:t>
            </a:r>
            <a:r>
              <a:rPr lang="en-US" sz="2400" dirty="0" smtClean="0"/>
              <a:t/>
            </a:r>
            <a:br>
              <a:rPr lang="en-US" sz="2400" dirty="0" smtClean="0"/>
            </a:br>
            <a:r>
              <a:rPr lang="en-US" sz="2400" dirty="0" smtClean="0"/>
              <a:t>Header </a:t>
            </a:r>
            <a:r>
              <a:rPr lang="en-US" sz="2400" dirty="0"/>
              <a:t>&amp; Footer Design tab opens</a:t>
            </a:r>
            <a:r>
              <a:rPr lang="en-US" sz="2400" dirty="0" smtClean="0"/>
              <a:t>.</a:t>
            </a:r>
            <a:endParaRPr lang="en-US" sz="2400" dirty="0"/>
          </a:p>
        </p:txBody>
      </p:sp>
      <p:pic>
        <p:nvPicPr>
          <p:cNvPr id="2" name="Picture 1" descr="07.2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7056" y="2132856"/>
            <a:ext cx="4410813" cy="3517952"/>
          </a:xfrm>
          <a:prstGeom prst="rect">
            <a:avLst/>
          </a:prstGeom>
        </p:spPr>
      </p:pic>
    </p:spTree>
    <p:extLst>
      <p:ext uri="{BB962C8B-B14F-4D97-AF65-F5344CB8AC3E}">
        <p14:creationId xmlns:p14="http://schemas.microsoft.com/office/powerpoint/2010/main" val="42856984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a:t>
            </a:r>
            <a:r>
              <a:rPr lang="en-US" b="1" dirty="0" smtClean="0"/>
              <a:t/>
            </a:r>
            <a:br>
              <a:rPr lang="en-US" b="1" dirty="0" smtClean="0"/>
            </a:br>
            <a:r>
              <a:rPr lang="en-US" b="1" dirty="0" smtClean="0"/>
              <a:t>Built-In </a:t>
            </a:r>
            <a:r>
              <a:rPr lang="en-US" b="1" dirty="0"/>
              <a:t>Header or Footer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In </a:t>
            </a:r>
            <a:r>
              <a:rPr lang="en-US" sz="2400" dirty="0"/>
              <a:t>the </a:t>
            </a:r>
            <a:r>
              <a:rPr lang="en-US" sz="2400" i="1" dirty="0"/>
              <a:t>Options</a:t>
            </a:r>
            <a:r>
              <a:rPr lang="en-US" sz="2400" dirty="0"/>
              <a:t> group of the </a:t>
            </a:r>
            <a:r>
              <a:rPr lang="en-US" sz="2400" i="1" dirty="0"/>
              <a:t>Header &amp; Footer Design</a:t>
            </a:r>
            <a:r>
              <a:rPr lang="en-US" sz="2400" dirty="0"/>
              <a:t> tab, shown </a:t>
            </a:r>
            <a:r>
              <a:rPr lang="en-US" sz="2400" dirty="0" smtClean="0"/>
              <a:t>below, </a:t>
            </a:r>
            <a:r>
              <a:rPr lang="en-US" sz="2400" dirty="0"/>
              <a:t>click the </a:t>
            </a:r>
            <a:r>
              <a:rPr lang="en-US" sz="2400" b="1" dirty="0"/>
              <a:t>Different First Page </a:t>
            </a:r>
            <a:r>
              <a:rPr lang="en-US" sz="2400" dirty="0"/>
              <a:t>box.</a:t>
            </a:r>
            <a:r>
              <a:rPr lang="en-US" sz="2400" b="1" dirty="0"/>
              <a:t> </a:t>
            </a:r>
            <a:r>
              <a:rPr lang="en-US" sz="2400" dirty="0"/>
              <a:t>In the </a:t>
            </a:r>
            <a:r>
              <a:rPr lang="en-US" sz="2400" i="1" dirty="0"/>
              <a:t>Navigation</a:t>
            </a:r>
            <a:r>
              <a:rPr lang="en-US" sz="2400" dirty="0"/>
              <a:t> group, click </a:t>
            </a:r>
            <a:r>
              <a:rPr lang="en-US" sz="2400" b="1" dirty="0"/>
              <a:t>Previous </a:t>
            </a:r>
            <a:r>
              <a:rPr lang="en-US" sz="2400" dirty="0"/>
              <a:t>to go to the first page and notice the header is removed from the first page</a:t>
            </a:r>
            <a:r>
              <a:rPr lang="en-US" sz="2400" dirty="0" smtClean="0"/>
              <a:t>.</a:t>
            </a:r>
            <a:endParaRPr lang="en-US" sz="2400" dirty="0"/>
          </a:p>
          <a:p>
            <a:pPr marL="457200" indent="-457200">
              <a:buFont typeface="+mj-lt"/>
              <a:buAutoNum type="arabicPeriod" startAt="2"/>
            </a:pPr>
            <a:endParaRPr lang="en-US" sz="2400" b="1" dirty="0"/>
          </a:p>
          <a:p>
            <a:pPr marL="457200" indent="-457200">
              <a:buFont typeface="+mj-lt"/>
              <a:buAutoNum type="arabicPeriod" startAt="2"/>
            </a:pPr>
            <a:endParaRPr lang="en-US" sz="2400" b="1" dirty="0" smtClean="0"/>
          </a:p>
          <a:p>
            <a:pPr marL="457200" indent="-457200">
              <a:buFont typeface="+mj-lt"/>
              <a:buAutoNum type="arabicPeriod" startAt="2"/>
            </a:pPr>
            <a:endParaRPr lang="en-US" sz="2400" b="1" dirty="0"/>
          </a:p>
          <a:p>
            <a:pPr marL="457200" indent="-457200">
              <a:buFont typeface="+mj-lt"/>
              <a:buAutoNum type="arabicPeriod" startAt="2"/>
            </a:pPr>
            <a:endParaRPr lang="en-US" sz="2400" b="1" dirty="0" smtClean="0"/>
          </a:p>
          <a:p>
            <a:pPr marL="457200" indent="-457200">
              <a:buFont typeface="+mj-lt"/>
              <a:buAutoNum type="arabicPeriod" startAt="2"/>
            </a:pPr>
            <a:endParaRPr lang="en-US" sz="2400" b="1" dirty="0"/>
          </a:p>
          <a:p>
            <a:pPr marL="457200" indent="-457200">
              <a:buFont typeface="+mj-lt"/>
              <a:buAutoNum type="arabicPeriod" startAt="2"/>
            </a:pPr>
            <a:r>
              <a:rPr lang="en-US" sz="2400" dirty="0" smtClean="0"/>
              <a:t>In </a:t>
            </a:r>
            <a:r>
              <a:rPr lang="en-US" sz="2400" dirty="0"/>
              <a:t>the </a:t>
            </a:r>
            <a:r>
              <a:rPr lang="en-US" sz="2400" i="1" dirty="0"/>
              <a:t>Navigation</a:t>
            </a:r>
            <a:r>
              <a:rPr lang="en-US" sz="2400" dirty="0"/>
              <a:t> group, click </a:t>
            </a:r>
            <a:r>
              <a:rPr lang="en-US" sz="2400" b="1" dirty="0"/>
              <a:t>Next</a:t>
            </a:r>
            <a:r>
              <a:rPr lang="en-US" sz="2400" dirty="0"/>
              <a:t> to go to the header area of page 2</a:t>
            </a:r>
            <a:r>
              <a:rPr lang="en-US" sz="2400" dirty="0" smtClean="0"/>
              <a:t>.</a:t>
            </a:r>
            <a:endParaRPr lang="en-US" sz="2400" dirty="0"/>
          </a:p>
        </p:txBody>
      </p:sp>
      <p:pic>
        <p:nvPicPr>
          <p:cNvPr id="2" name="Picture 1" descr="07.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3284984"/>
            <a:ext cx="7955280" cy="2055350"/>
          </a:xfrm>
          <a:prstGeom prst="rect">
            <a:avLst/>
          </a:prstGeom>
        </p:spPr>
      </p:pic>
    </p:spTree>
    <p:extLst>
      <p:ext uri="{BB962C8B-B14F-4D97-AF65-F5344CB8AC3E}">
        <p14:creationId xmlns:p14="http://schemas.microsoft.com/office/powerpoint/2010/main" val="17162691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a:t>
            </a:r>
            <a:r>
              <a:rPr lang="en-US" b="1" dirty="0" smtClean="0"/>
              <a:t/>
            </a:r>
            <a:br>
              <a:rPr lang="en-US" b="1" dirty="0" smtClean="0"/>
            </a:br>
            <a:r>
              <a:rPr lang="en-US" b="1" dirty="0" smtClean="0"/>
              <a:t>Built-In </a:t>
            </a:r>
            <a:r>
              <a:rPr lang="en-US" b="1" dirty="0"/>
              <a:t>Header or Footer</a:t>
            </a:r>
            <a:endParaRPr lang="en-US" dirty="0" smtClean="0">
              <a:ea typeface="+mj-ea"/>
              <a:cs typeface="+mj-cs"/>
            </a:endParaRPr>
          </a:p>
        </p:txBody>
      </p:sp>
      <p:sp>
        <p:nvSpPr>
          <p:cNvPr id="21506" name="Rectangle 3"/>
          <p:cNvSpPr>
            <a:spLocks noGrp="1" noChangeArrowheads="1"/>
          </p:cNvSpPr>
          <p:nvPr>
            <p:ph type="body" idx="1"/>
          </p:nvPr>
        </p:nvSpPr>
        <p:spPr>
          <a:xfrm>
            <a:off x="457200" y="2996952"/>
            <a:ext cx="8229600" cy="3480048"/>
          </a:xfrm>
        </p:spPr>
        <p:txBody>
          <a:bodyPr/>
          <a:lstStyle/>
          <a:p>
            <a:pPr marL="457200" indent="-457200">
              <a:spcBef>
                <a:spcPts val="450"/>
              </a:spcBef>
              <a:buFont typeface="+mj-lt"/>
              <a:buAutoNum type="arabicPeriod" startAt="4"/>
            </a:pPr>
            <a:r>
              <a:rPr lang="en-US" sz="2300" dirty="0" smtClean="0"/>
              <a:t>In </a:t>
            </a:r>
            <a:r>
              <a:rPr lang="en-US" sz="2300" dirty="0"/>
              <a:t>the </a:t>
            </a:r>
            <a:r>
              <a:rPr lang="en-US" sz="2300" i="1" dirty="0"/>
              <a:t>Header &amp; Footer</a:t>
            </a:r>
            <a:r>
              <a:rPr lang="en-US" sz="2300" dirty="0"/>
              <a:t> group, click the </a:t>
            </a:r>
            <a:r>
              <a:rPr lang="en-US" sz="2300" b="1" dirty="0"/>
              <a:t>Footer</a:t>
            </a:r>
            <a:r>
              <a:rPr lang="en-US" sz="2300" dirty="0"/>
              <a:t> button and scroll down to click </a:t>
            </a:r>
            <a:r>
              <a:rPr lang="en-US" sz="2300" b="1" dirty="0"/>
              <a:t>Pinstripes</a:t>
            </a:r>
            <a:r>
              <a:rPr lang="en-US" sz="2300" dirty="0"/>
              <a:t> from the menu that appears. Notice the new footer inserts the word </a:t>
            </a:r>
            <a:r>
              <a:rPr lang="en-US" sz="2300" i="1" dirty="0"/>
              <a:t>Page</a:t>
            </a:r>
            <a:r>
              <a:rPr lang="en-US" sz="2300" dirty="0"/>
              <a:t> by the formatted page number that you inserted in a previous exercise (see </a:t>
            </a:r>
            <a:r>
              <a:rPr lang="en-US" sz="2300" dirty="0" smtClean="0"/>
              <a:t>above)</a:t>
            </a:r>
            <a:r>
              <a:rPr lang="en-US" sz="2300" dirty="0"/>
              <a:t>.</a:t>
            </a:r>
          </a:p>
          <a:p>
            <a:pPr marL="457200" indent="-457200">
              <a:spcBef>
                <a:spcPts val="450"/>
              </a:spcBef>
              <a:buFont typeface="+mj-lt"/>
              <a:buAutoNum type="arabicPeriod" startAt="4"/>
            </a:pPr>
            <a:r>
              <a:rPr lang="en-US" sz="2300" dirty="0" smtClean="0"/>
              <a:t>Click </a:t>
            </a:r>
            <a:r>
              <a:rPr lang="en-US" sz="2300" dirty="0"/>
              <a:t>the </a:t>
            </a:r>
            <a:r>
              <a:rPr lang="en-US" sz="2300" b="1" dirty="0"/>
              <a:t>Close Header and Footer</a:t>
            </a:r>
            <a:r>
              <a:rPr lang="en-US" sz="2300" dirty="0"/>
              <a:t> button on the </a:t>
            </a:r>
            <a:r>
              <a:rPr lang="en-US" sz="2300" i="1" dirty="0"/>
              <a:t>Design</a:t>
            </a:r>
            <a:r>
              <a:rPr lang="en-US" sz="2300" dirty="0"/>
              <a:t> tab.</a:t>
            </a:r>
          </a:p>
          <a:p>
            <a:pPr marL="457200" indent="-457200">
              <a:spcBef>
                <a:spcPts val="450"/>
              </a:spcBef>
              <a:buFont typeface="+mj-lt"/>
              <a:buAutoNum type="arabicPeriod" startAt="4"/>
            </a:pPr>
            <a:r>
              <a:rPr lang="en-US" sz="2300" b="1" dirty="0" smtClean="0"/>
              <a:t>SAVE </a:t>
            </a:r>
            <a:r>
              <a:rPr lang="en-US" sz="2300" dirty="0"/>
              <a:t>the document as </a:t>
            </a:r>
            <a:r>
              <a:rPr lang="en-US" sz="2300" b="1" i="1" dirty="0"/>
              <a:t>hosting_update1</a:t>
            </a:r>
            <a:r>
              <a:rPr lang="en-US" sz="2300" dirty="0"/>
              <a:t> in your USB flash drive in lesson folder</a:t>
            </a:r>
            <a:r>
              <a:rPr lang="en-US" sz="2300" i="1" dirty="0"/>
              <a:t>.</a:t>
            </a:r>
            <a:endParaRPr lang="en-US" sz="2300" dirty="0"/>
          </a:p>
          <a:p>
            <a:pPr>
              <a:spcBef>
                <a:spcPts val="450"/>
              </a:spcBef>
            </a:pPr>
            <a:r>
              <a:rPr lang="en-US" sz="2300" b="1" dirty="0"/>
              <a:t>LEAVE</a:t>
            </a:r>
            <a:r>
              <a:rPr lang="en-US" sz="2300" dirty="0"/>
              <a:t> the document open to use in the next exercise.</a:t>
            </a:r>
          </a:p>
          <a:p>
            <a:endParaRPr lang="en-US" sz="2400" dirty="0"/>
          </a:p>
          <a:p>
            <a:endParaRPr lang="en-US" sz="2400" dirty="0"/>
          </a:p>
          <a:p>
            <a:endParaRPr lang="en-US" sz="2400" dirty="0"/>
          </a:p>
          <a:p>
            <a:endParaRPr lang="en-US" sz="2400" dirty="0"/>
          </a:p>
        </p:txBody>
      </p:sp>
      <p:pic>
        <p:nvPicPr>
          <p:cNvPr id="2" name="Picture 1" descr="07.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591816"/>
            <a:ext cx="7711440" cy="1326368"/>
          </a:xfrm>
          <a:prstGeom prst="rect">
            <a:avLst/>
          </a:prstGeom>
        </p:spPr>
      </p:pic>
    </p:spTree>
    <p:extLst>
      <p:ext uri="{BB962C8B-B14F-4D97-AF65-F5344CB8AC3E}">
        <p14:creationId xmlns:p14="http://schemas.microsoft.com/office/powerpoint/2010/main" val="2057592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Content to 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Content </a:t>
            </a:r>
            <a:r>
              <a:rPr lang="en-US" sz="2400" b="1" i="1" dirty="0"/>
              <a:t>controls</a:t>
            </a:r>
            <a:r>
              <a:rPr lang="en-US" sz="2400" dirty="0"/>
              <a:t> are individual programs that allow you to add information in a document, such as a header or footer. </a:t>
            </a:r>
            <a:endParaRPr lang="en-US" sz="2400" dirty="0" smtClean="0"/>
          </a:p>
          <a:p>
            <a:r>
              <a:rPr lang="en-US" sz="2400" dirty="0" smtClean="0"/>
              <a:t>Content </a:t>
            </a:r>
            <a:r>
              <a:rPr lang="en-US" sz="2400" dirty="0"/>
              <a:t>controls are used for templates, forms, and documents and are identified by a border and temporary text. </a:t>
            </a:r>
            <a:endParaRPr lang="en-US" sz="2400" dirty="0" smtClean="0"/>
          </a:p>
          <a:p>
            <a:r>
              <a:rPr lang="en-US" sz="2400" dirty="0" smtClean="0"/>
              <a:t>In </a:t>
            </a:r>
            <a:r>
              <a:rPr lang="en-US" sz="2400" dirty="0" smtClean="0"/>
              <a:t>the following exercise, </a:t>
            </a:r>
            <a:r>
              <a:rPr lang="en-US" sz="2400" dirty="0"/>
              <a:t>you learn to add content to a placeholder in a header and footer</a:t>
            </a:r>
            <a:r>
              <a:rPr lang="en-US" sz="2400" dirty="0" smtClean="0"/>
              <a:t>.</a:t>
            </a:r>
            <a:endParaRPr lang="en-US" sz="2400" dirty="0"/>
          </a:p>
        </p:txBody>
      </p:sp>
    </p:spTree>
    <p:extLst>
      <p:ext uri="{BB962C8B-B14F-4D97-AF65-F5344CB8AC3E}">
        <p14:creationId xmlns:p14="http://schemas.microsoft.com/office/powerpoint/2010/main" val="2186665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Content </a:t>
            </a:r>
            <a:r>
              <a:rPr lang="en-US" b="1" dirty="0" smtClean="0"/>
              <a:t/>
            </a:r>
            <a:br>
              <a:rPr lang="en-US" b="1" dirty="0" smtClean="0"/>
            </a:br>
            <a:r>
              <a:rPr lang="en-US" b="1" dirty="0" smtClean="0"/>
              <a:t>to </a:t>
            </a:r>
            <a:r>
              <a:rPr lang="en-US" b="1" dirty="0"/>
              <a:t>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Position </a:t>
            </a:r>
            <a:r>
              <a:rPr lang="en-US" sz="2400" dirty="0"/>
              <a:t>the insertion point on the second page of the document and double-click the header to activate.</a:t>
            </a:r>
          </a:p>
          <a:p>
            <a:pPr marL="457200" indent="-457200">
              <a:buFont typeface="+mj-lt"/>
              <a:buAutoNum type="arabicPeriod"/>
            </a:pPr>
            <a:r>
              <a:rPr lang="en-US" sz="2400" dirty="0" smtClean="0"/>
              <a:t>The </a:t>
            </a:r>
            <a:r>
              <a:rPr lang="en-US" sz="2400" dirty="0"/>
              <a:t>placeholder </a:t>
            </a:r>
            <a:r>
              <a:rPr lang="en-US" sz="2400" b="1" dirty="0"/>
              <a:t>[Type the document title]</a:t>
            </a:r>
            <a:r>
              <a:rPr lang="en-US" sz="2400" dirty="0"/>
              <a:t> is selected.</a:t>
            </a:r>
          </a:p>
          <a:p>
            <a:pPr marL="457200" indent="-457200">
              <a:buFont typeface="+mj-lt"/>
              <a:buAutoNum type="arabicPeriod"/>
            </a:pPr>
            <a:r>
              <a:rPr lang="en-US" sz="2400" dirty="0" smtClean="0"/>
              <a:t>Key </a:t>
            </a:r>
            <a:r>
              <a:rPr lang="en-US" sz="2400" b="1" dirty="0"/>
              <a:t>Guidelines and Requirements</a:t>
            </a:r>
            <a:r>
              <a:rPr lang="en-US" sz="2400" dirty="0"/>
              <a:t>, as shown </a:t>
            </a:r>
            <a:r>
              <a:rPr lang="en-US" sz="2400" dirty="0" smtClean="0"/>
              <a:t>below, </a:t>
            </a:r>
            <a:r>
              <a:rPr lang="en-US" sz="2400" dirty="0"/>
              <a:t>to create the text that will appear in your document’s header</a:t>
            </a:r>
            <a:r>
              <a:rPr lang="en-US" sz="2400" dirty="0" smtClean="0"/>
              <a:t>.</a:t>
            </a:r>
            <a:endParaRPr lang="en-US" sz="2400" dirty="0"/>
          </a:p>
        </p:txBody>
      </p:sp>
      <p:pic>
        <p:nvPicPr>
          <p:cNvPr id="2" name="Picture 1" descr="07.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4409296"/>
            <a:ext cx="7975600" cy="1107306"/>
          </a:xfrm>
          <a:prstGeom prst="rect">
            <a:avLst/>
          </a:prstGeom>
        </p:spPr>
      </p:pic>
    </p:spTree>
    <p:extLst>
      <p:ext uri="{BB962C8B-B14F-4D97-AF65-F5344CB8AC3E}">
        <p14:creationId xmlns:p14="http://schemas.microsoft.com/office/powerpoint/2010/main" val="2835811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Content </a:t>
            </a:r>
            <a:br>
              <a:rPr lang="en-US" b="1" dirty="0"/>
            </a:br>
            <a:r>
              <a:rPr lang="en-US" b="1" dirty="0"/>
              <a:t>to a Header or Footer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On </a:t>
            </a:r>
            <a:r>
              <a:rPr lang="en-US" sz="2400" dirty="0"/>
              <a:t>the </a:t>
            </a:r>
            <a:r>
              <a:rPr lang="en-US" sz="2400" i="1" dirty="0"/>
              <a:t>Navigation </a:t>
            </a:r>
            <a:r>
              <a:rPr lang="en-US" sz="2400" dirty="0"/>
              <a:t>group on the </a:t>
            </a:r>
            <a:r>
              <a:rPr lang="en-US" sz="2400" i="1" dirty="0"/>
              <a:t>Design</a:t>
            </a:r>
            <a:r>
              <a:rPr lang="en-US" sz="2400" dirty="0"/>
              <a:t> tab, click </a:t>
            </a:r>
            <a:r>
              <a:rPr lang="en-US" sz="2400" b="1" dirty="0"/>
              <a:t>Go to Footer</a:t>
            </a:r>
            <a:r>
              <a:rPr lang="en-US" sz="2400" dirty="0"/>
              <a:t>; the insertion point moves to the page ii footer. Click </a:t>
            </a:r>
            <a:r>
              <a:rPr lang="en-US" sz="2400" b="1" dirty="0"/>
              <a:t>[Type text]</a:t>
            </a:r>
            <a:r>
              <a:rPr lang="en-US" sz="2400" dirty="0"/>
              <a:t> and key </a:t>
            </a:r>
            <a:r>
              <a:rPr lang="en-US" sz="2400" b="1" dirty="0"/>
              <a:t>Flatland Hosting Company</a:t>
            </a:r>
            <a:r>
              <a:rPr lang="en-US" sz="2400" dirty="0"/>
              <a:t> to replace the placeholder.</a:t>
            </a:r>
          </a:p>
          <a:p>
            <a:pPr marL="457200" indent="-457200">
              <a:buFont typeface="+mj-lt"/>
              <a:buAutoNum type="arabicPeriod" startAt="4"/>
            </a:pPr>
            <a:r>
              <a:rPr lang="en-US" sz="2400" dirty="0" smtClean="0"/>
              <a:t>Select </a:t>
            </a:r>
            <a:r>
              <a:rPr lang="en-US" sz="2400" dirty="0"/>
              <a:t>the text in the footer, including the page number. Display the Mini toolbar by right-clicking. Click the </a:t>
            </a:r>
            <a:r>
              <a:rPr lang="en-US" sz="2400" b="1" dirty="0"/>
              <a:t>drop-down arrow</a:t>
            </a:r>
            <a:r>
              <a:rPr lang="en-US" sz="2400" dirty="0"/>
              <a:t> at the </a:t>
            </a:r>
            <a:r>
              <a:rPr lang="en-US" sz="2400" i="1" dirty="0"/>
              <a:t>Font</a:t>
            </a:r>
            <a:r>
              <a:rPr lang="en-US" sz="2400" dirty="0"/>
              <a:t> box and change the Font to </a:t>
            </a:r>
            <a:r>
              <a:rPr lang="en-US" sz="2400" b="1" dirty="0"/>
              <a:t>Arial</a:t>
            </a:r>
            <a:r>
              <a:rPr lang="en-US" sz="2400" dirty="0"/>
              <a:t>.</a:t>
            </a:r>
          </a:p>
          <a:p>
            <a:pPr marL="457200" indent="-457200">
              <a:buFont typeface="+mj-lt"/>
              <a:buAutoNum type="arabicPeriod" startAt="4"/>
            </a:pPr>
            <a:r>
              <a:rPr lang="en-US" sz="2400" dirty="0" smtClean="0"/>
              <a:t>Click </a:t>
            </a:r>
            <a:r>
              <a:rPr lang="en-US" sz="2400" dirty="0"/>
              <a:t>the </a:t>
            </a:r>
            <a:r>
              <a:rPr lang="en-US" sz="2400" b="1" dirty="0"/>
              <a:t>Grow Font</a:t>
            </a:r>
            <a:r>
              <a:rPr lang="en-US" sz="2400" dirty="0"/>
              <a:t> button on the Mini toolbar to increase the font size to </a:t>
            </a:r>
            <a:r>
              <a:rPr lang="en-US" sz="2400" b="1" dirty="0"/>
              <a:t>12</a:t>
            </a:r>
            <a:r>
              <a:rPr lang="en-US" sz="2400" dirty="0"/>
              <a:t>.</a:t>
            </a:r>
          </a:p>
          <a:p>
            <a:pPr marL="457200" indent="-457200">
              <a:buFont typeface="+mj-lt"/>
              <a:buAutoNum type="arabicPeriod" startAt="4"/>
            </a:pPr>
            <a:r>
              <a:rPr lang="en-US" sz="2400" dirty="0" smtClean="0"/>
              <a:t>Click </a:t>
            </a:r>
            <a:r>
              <a:rPr lang="en-US" sz="2400" dirty="0"/>
              <a:t>the </a:t>
            </a:r>
            <a:r>
              <a:rPr lang="en-US" sz="2400" b="1" dirty="0"/>
              <a:t>Italic</a:t>
            </a:r>
            <a:r>
              <a:rPr lang="en-US" sz="2400" dirty="0"/>
              <a:t> button to turn off.</a:t>
            </a:r>
          </a:p>
          <a:p>
            <a:pPr marL="457200" indent="-457200">
              <a:buFont typeface="+mj-lt"/>
              <a:buAutoNum type="arabicPeriod" startAt="4"/>
            </a:pPr>
            <a:r>
              <a:rPr lang="en-US" sz="2400" dirty="0" smtClean="0"/>
              <a:t>Click </a:t>
            </a:r>
            <a:r>
              <a:rPr lang="en-US" sz="2400" dirty="0"/>
              <a:t>the footer to deselect.</a:t>
            </a:r>
          </a:p>
          <a:p>
            <a:endParaRPr lang="en-US" sz="2400" dirty="0"/>
          </a:p>
          <a:p>
            <a:endParaRPr lang="en-US" sz="2400" dirty="0"/>
          </a:p>
          <a:p>
            <a:endParaRPr lang="en-US" sz="2400" dirty="0"/>
          </a:p>
        </p:txBody>
      </p:sp>
    </p:spTree>
    <p:extLst>
      <p:ext uri="{BB962C8B-B14F-4D97-AF65-F5344CB8AC3E}">
        <p14:creationId xmlns:p14="http://schemas.microsoft.com/office/powerpoint/2010/main" val="87501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Formatting a Document with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Theme effects are sets of lines </a:t>
            </a:r>
            <a:r>
              <a:rPr lang="en-US" sz="2400" dirty="0" smtClean="0"/>
              <a:t/>
            </a:r>
            <a:br>
              <a:rPr lang="en-US" sz="2400" dirty="0" smtClean="0"/>
            </a:br>
            <a:r>
              <a:rPr lang="en-US" sz="2400" dirty="0" smtClean="0"/>
              <a:t>and </a:t>
            </a:r>
            <a:r>
              <a:rPr lang="en-US" sz="2400" dirty="0"/>
              <a:t>fill effects. Click the Theme </a:t>
            </a:r>
            <a:r>
              <a:rPr lang="en-US" sz="2400" dirty="0" smtClean="0"/>
              <a:t/>
            </a:r>
            <a:br>
              <a:rPr lang="en-US" sz="2400" dirty="0" smtClean="0"/>
            </a:br>
            <a:r>
              <a:rPr lang="en-US" sz="2400" dirty="0" smtClean="0"/>
              <a:t>Effects </a:t>
            </a:r>
            <a:r>
              <a:rPr lang="en-US" sz="2400" dirty="0"/>
              <a:t>button to change the </a:t>
            </a:r>
            <a:r>
              <a:rPr lang="en-US" sz="2400" dirty="0" smtClean="0"/>
              <a:t/>
            </a:r>
            <a:br>
              <a:rPr lang="en-US" sz="2400" dirty="0" smtClean="0"/>
            </a:br>
            <a:r>
              <a:rPr lang="en-US" sz="2400" dirty="0" smtClean="0"/>
              <a:t>effects </a:t>
            </a:r>
            <a:r>
              <a:rPr lang="en-US" sz="2400" dirty="0"/>
              <a:t>for the current theme,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a:p>
            <a:endParaRPr lang="en-US" sz="2400" dirty="0"/>
          </a:p>
        </p:txBody>
      </p:sp>
      <p:pic>
        <p:nvPicPr>
          <p:cNvPr id="2" name="Picture 1" descr="07.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648" y="1628800"/>
            <a:ext cx="3299965" cy="4582160"/>
          </a:xfrm>
          <a:prstGeom prst="rect">
            <a:avLst/>
          </a:prstGeom>
        </p:spPr>
      </p:pic>
    </p:spTree>
    <p:extLst>
      <p:ext uri="{BB962C8B-B14F-4D97-AF65-F5344CB8AC3E}">
        <p14:creationId xmlns:p14="http://schemas.microsoft.com/office/powerpoint/2010/main"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Content </a:t>
            </a:r>
            <a:r>
              <a:rPr lang="en-US" b="1" dirty="0" smtClean="0"/>
              <a:t/>
            </a:r>
            <a:br>
              <a:rPr lang="en-US" b="1" dirty="0" smtClean="0"/>
            </a:br>
            <a:r>
              <a:rPr lang="en-US" b="1" dirty="0" smtClean="0"/>
              <a:t>to </a:t>
            </a:r>
            <a:r>
              <a:rPr lang="en-US" b="1" dirty="0"/>
              <a:t>a Header or Footer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a:t>Click the </a:t>
            </a:r>
            <a:r>
              <a:rPr lang="en-US" sz="2400" b="1" dirty="0"/>
              <a:t>Close Header and Footer</a:t>
            </a:r>
            <a:r>
              <a:rPr lang="en-US" sz="2400" dirty="0"/>
              <a:t> button on the </a:t>
            </a:r>
            <a:r>
              <a:rPr lang="en-US" sz="2400" i="1" dirty="0"/>
              <a:t>Design</a:t>
            </a:r>
            <a:r>
              <a:rPr lang="en-US" sz="2400" dirty="0"/>
              <a:t> tab to close. The Header &amp; Footers Tools Design tab closes.</a:t>
            </a:r>
          </a:p>
          <a:p>
            <a:pPr marL="457200" indent="-457200">
              <a:buFont typeface="+mj-lt"/>
              <a:buAutoNum type="arabicPeriod" startAt="9"/>
            </a:pPr>
            <a:r>
              <a:rPr lang="en-US" sz="2400" b="1" dirty="0" smtClean="0"/>
              <a:t> SAVE</a:t>
            </a:r>
            <a:r>
              <a:rPr lang="en-US" sz="2400" dirty="0" smtClean="0"/>
              <a:t> </a:t>
            </a:r>
            <a:r>
              <a:rPr lang="en-US" sz="2400" dirty="0"/>
              <a:t>the document in your USB flash drive in the lesson folder.</a:t>
            </a:r>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24404088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the Position of 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header and footer default location is .5” from the top and bottom margins. </a:t>
            </a:r>
            <a:endParaRPr lang="en-US" sz="2400" dirty="0" smtClean="0"/>
          </a:p>
          <a:p>
            <a:r>
              <a:rPr lang="en-US" sz="2400" dirty="0" smtClean="0"/>
              <a:t>The </a:t>
            </a:r>
            <a:r>
              <a:rPr lang="en-US" sz="2400" dirty="0"/>
              <a:t>Position commands option on the Header &amp; Footer Tools enable you to change this default setting. </a:t>
            </a:r>
            <a:endParaRPr lang="en-US" sz="2400" dirty="0" smtClean="0"/>
          </a:p>
          <a:p>
            <a:r>
              <a:rPr lang="en-US" sz="2400" dirty="0" smtClean="0"/>
              <a:t>In </a:t>
            </a:r>
            <a:r>
              <a:rPr lang="en-US" sz="2400" dirty="0" smtClean="0"/>
              <a:t>the following exercise, </a:t>
            </a:r>
            <a:r>
              <a:rPr lang="en-US" sz="2400" dirty="0"/>
              <a:t>you learn to modify the header and footer position</a:t>
            </a:r>
            <a:r>
              <a:rPr lang="en-US" sz="2400" dirty="0" smtClean="0"/>
              <a:t>.</a:t>
            </a:r>
            <a:endParaRPr lang="en-US" sz="2400" dirty="0"/>
          </a:p>
        </p:txBody>
      </p:sp>
    </p:spTree>
    <p:extLst>
      <p:ext uri="{BB962C8B-B14F-4D97-AF65-F5344CB8AC3E}">
        <p14:creationId xmlns:p14="http://schemas.microsoft.com/office/powerpoint/2010/main" val="440606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 Position </a:t>
            </a:r>
            <a:r>
              <a:rPr lang="en-US" b="1" dirty="0" smtClean="0"/>
              <a:t/>
            </a:r>
            <a:br>
              <a:rPr lang="en-US" b="1" dirty="0" smtClean="0"/>
            </a:br>
            <a:r>
              <a:rPr lang="en-US" b="1" dirty="0" smtClean="0"/>
              <a:t>of </a:t>
            </a:r>
            <a:r>
              <a:rPr lang="en-US" b="1" dirty="0"/>
              <a:t>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Point </a:t>
            </a:r>
            <a:r>
              <a:rPr lang="en-US" sz="2400" dirty="0"/>
              <a:t>to the header on the second page and double-click to activate the Header &amp; Footer tools.</a:t>
            </a:r>
          </a:p>
          <a:p>
            <a:pPr marL="457200" indent="-457200">
              <a:buFont typeface="+mj-lt"/>
              <a:buAutoNum type="arabicPeriod"/>
            </a:pPr>
            <a:r>
              <a:rPr lang="en-US" sz="2400" dirty="0" smtClean="0"/>
              <a:t>In </a:t>
            </a:r>
            <a:r>
              <a:rPr lang="en-US" sz="2400" dirty="0"/>
              <a:t>the </a:t>
            </a:r>
            <a:r>
              <a:rPr lang="en-US" sz="2400" i="1" dirty="0"/>
              <a:t>Position</a:t>
            </a:r>
            <a:r>
              <a:rPr lang="en-US" sz="2400" dirty="0"/>
              <a:t> group, in the </a:t>
            </a:r>
            <a:r>
              <a:rPr lang="en-US" sz="2400" i="1" dirty="0"/>
              <a:t>Header &amp; Footer Design</a:t>
            </a:r>
            <a:r>
              <a:rPr lang="en-US" sz="2400" dirty="0"/>
              <a:t> tab, click the Header from Top </a:t>
            </a:r>
            <a:r>
              <a:rPr lang="en-US" sz="2400" b="1" dirty="0"/>
              <a:t>scroll arrow</a:t>
            </a:r>
            <a:r>
              <a:rPr lang="en-US" sz="2400" dirty="0"/>
              <a:t> until the measurement in the selection box changes to </a:t>
            </a:r>
            <a:r>
              <a:rPr lang="en-US" sz="2400" b="1" dirty="0"/>
              <a:t>.2</a:t>
            </a:r>
            <a:r>
              <a:rPr lang="en-US" sz="2400" dirty="0"/>
              <a:t>″.  </a:t>
            </a:r>
          </a:p>
          <a:p>
            <a:pPr marL="457200" indent="-457200">
              <a:buFont typeface="+mj-lt"/>
              <a:buAutoNum type="arabicPeriod"/>
            </a:pPr>
            <a:r>
              <a:rPr lang="en-US" sz="2400" dirty="0" smtClean="0"/>
              <a:t>In </a:t>
            </a:r>
            <a:r>
              <a:rPr lang="en-US" sz="2400" dirty="0"/>
              <a:t>the </a:t>
            </a:r>
            <a:r>
              <a:rPr lang="en-US" sz="2400" i="1" dirty="0"/>
              <a:t>Position </a:t>
            </a:r>
            <a:r>
              <a:rPr lang="en-US" sz="2400" dirty="0"/>
              <a:t>group, click the Footer from Bottom </a:t>
            </a:r>
            <a:r>
              <a:rPr lang="en-US" sz="2400" b="1" dirty="0"/>
              <a:t>scroll arrow</a:t>
            </a:r>
            <a:r>
              <a:rPr lang="en-US" sz="2400" dirty="0"/>
              <a:t> until the measurement in the selection box changes to </a:t>
            </a:r>
            <a:r>
              <a:rPr lang="en-US" sz="2400" b="1" dirty="0"/>
              <a:t>.2</a:t>
            </a:r>
            <a:r>
              <a:rPr lang="en-US" sz="2400" dirty="0"/>
              <a:t>″.</a:t>
            </a:r>
          </a:p>
          <a:p>
            <a:pPr marL="457200" indent="-457200">
              <a:buFont typeface="+mj-lt"/>
              <a:buAutoNum type="arabicPeriod"/>
            </a:pPr>
            <a:r>
              <a:rPr lang="en-US" sz="2400" b="1" dirty="0" smtClean="0"/>
              <a:t>SAVE</a:t>
            </a:r>
            <a:r>
              <a:rPr lang="en-US" sz="2400" dirty="0" smtClean="0"/>
              <a:t> </a:t>
            </a:r>
            <a:r>
              <a:rPr lang="en-US" sz="2400" dirty="0"/>
              <a:t>the document in your USB flash drive in the lesson folder.</a:t>
            </a:r>
          </a:p>
          <a:p>
            <a:r>
              <a:rPr lang="en-US" sz="2400" b="1" dirty="0"/>
              <a:t>LEAVE</a:t>
            </a:r>
            <a:r>
              <a:rPr lang="en-US" sz="2400" dirty="0"/>
              <a:t> the document open to use in the next exercise.</a:t>
            </a:r>
          </a:p>
          <a:p>
            <a:endParaRPr lang="en-US" sz="2400" dirty="0"/>
          </a:p>
          <a:p>
            <a:endParaRPr lang="en-US" sz="2400" dirty="0"/>
          </a:p>
        </p:txBody>
      </p:sp>
    </p:spTree>
    <p:extLst>
      <p:ext uri="{BB962C8B-B14F-4D97-AF65-F5344CB8AC3E}">
        <p14:creationId xmlns:p14="http://schemas.microsoft.com/office/powerpoint/2010/main" val="24518278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Removing 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smtClean="0"/>
              <a:t>the following exercise, </a:t>
            </a:r>
            <a:r>
              <a:rPr lang="en-US" sz="2400" dirty="0"/>
              <a:t>you learn to use the Remove Header or Footer command to remove all headers and footers from the document</a:t>
            </a:r>
            <a:r>
              <a:rPr lang="en-US" sz="2400" dirty="0" smtClean="0"/>
              <a:t>.</a:t>
            </a:r>
            <a:endParaRPr lang="en-US" sz="2400" dirty="0"/>
          </a:p>
        </p:txBody>
      </p:sp>
    </p:spTree>
    <p:extLst>
      <p:ext uri="{BB962C8B-B14F-4D97-AF65-F5344CB8AC3E}">
        <p14:creationId xmlns:p14="http://schemas.microsoft.com/office/powerpoint/2010/main" val="4048791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Remove a Header or Footer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spcBef>
                <a:spcPts val="500"/>
              </a:spcBef>
              <a:buFont typeface="+mj-lt"/>
              <a:buAutoNum type="arabicPeriod"/>
            </a:pPr>
            <a:r>
              <a:rPr lang="en-US" sz="2400" dirty="0" smtClean="0"/>
              <a:t>In </a:t>
            </a:r>
            <a:r>
              <a:rPr lang="en-US" sz="2400" dirty="0"/>
              <a:t>the </a:t>
            </a:r>
            <a:r>
              <a:rPr lang="en-US" sz="2400" i="1" dirty="0"/>
              <a:t>Design</a:t>
            </a:r>
            <a:r>
              <a:rPr lang="en-US" sz="2400" dirty="0"/>
              <a:t> tab, in the </a:t>
            </a:r>
            <a:r>
              <a:rPr lang="en-US" sz="2400" i="1" dirty="0"/>
              <a:t>Header &amp; Footer</a:t>
            </a:r>
            <a:r>
              <a:rPr lang="en-US" sz="2400" dirty="0"/>
              <a:t> group, click the </a:t>
            </a:r>
            <a:r>
              <a:rPr lang="en-US" sz="2400" b="1" dirty="0"/>
              <a:t>Header</a:t>
            </a:r>
            <a:r>
              <a:rPr lang="en-US" sz="2400" dirty="0"/>
              <a:t> button and the menu appears.</a:t>
            </a:r>
          </a:p>
          <a:p>
            <a:pPr marL="457200" indent="-457200">
              <a:spcBef>
                <a:spcPts val="500"/>
              </a:spcBef>
              <a:buFont typeface="+mj-lt"/>
              <a:buAutoNum type="arabicPeriod"/>
            </a:pPr>
            <a:r>
              <a:rPr lang="en-US" sz="2400" dirty="0" smtClean="0"/>
              <a:t>Click </a:t>
            </a:r>
            <a:r>
              <a:rPr lang="en-US" sz="2400" b="1" dirty="0"/>
              <a:t>Remove Header</a:t>
            </a:r>
            <a:r>
              <a:rPr lang="en-US" sz="2400" dirty="0"/>
              <a:t>. The headers are removed from the document.</a:t>
            </a:r>
          </a:p>
          <a:p>
            <a:pPr marL="457200" indent="-457200">
              <a:spcBef>
                <a:spcPts val="500"/>
              </a:spcBef>
              <a:buFont typeface="+mj-lt"/>
              <a:buAutoNum type="arabicPeriod"/>
            </a:pPr>
            <a:r>
              <a:rPr lang="en-US" sz="2400" dirty="0" smtClean="0"/>
              <a:t>To </a:t>
            </a:r>
            <a:r>
              <a:rPr lang="en-US" sz="2400" dirty="0"/>
              <a:t>remove all footers in the document, click the </a:t>
            </a:r>
            <a:r>
              <a:rPr lang="en-US" sz="2400" b="1" dirty="0"/>
              <a:t>Footer</a:t>
            </a:r>
            <a:r>
              <a:rPr lang="en-US" sz="2400" dirty="0"/>
              <a:t> button in Header &amp; Footer group. The menu appears.</a:t>
            </a:r>
          </a:p>
          <a:p>
            <a:pPr marL="457200" indent="-457200">
              <a:spcBef>
                <a:spcPts val="500"/>
              </a:spcBef>
              <a:buFont typeface="+mj-lt"/>
              <a:buAutoNum type="arabicPeriod"/>
            </a:pPr>
            <a:r>
              <a:rPr lang="en-US" sz="2400" dirty="0" smtClean="0"/>
              <a:t>Click </a:t>
            </a:r>
            <a:r>
              <a:rPr lang="en-US" sz="2400" b="1" dirty="0"/>
              <a:t>Remove Footer</a:t>
            </a:r>
            <a:r>
              <a:rPr lang="en-US" sz="2400" dirty="0"/>
              <a:t> and footers are removed from the document.</a:t>
            </a:r>
          </a:p>
          <a:p>
            <a:pPr marL="457200" indent="-457200">
              <a:spcBef>
                <a:spcPts val="500"/>
              </a:spcBef>
              <a:buFont typeface="+mj-lt"/>
              <a:buAutoNum type="arabicPeriod"/>
            </a:pPr>
            <a:r>
              <a:rPr lang="en-US" sz="2400" b="1" dirty="0" smtClean="0"/>
              <a:t>SAVE</a:t>
            </a:r>
            <a:r>
              <a:rPr lang="en-US" sz="2400" dirty="0" smtClean="0"/>
              <a:t> </a:t>
            </a:r>
            <a:r>
              <a:rPr lang="en-US" sz="2400" dirty="0"/>
              <a:t>and </a:t>
            </a:r>
            <a:r>
              <a:rPr lang="en-US" sz="2400" b="1" dirty="0"/>
              <a:t>CLOSE</a:t>
            </a:r>
            <a:r>
              <a:rPr lang="en-US" sz="2400" dirty="0"/>
              <a:t> the document as </a:t>
            </a:r>
            <a:r>
              <a:rPr lang="en-US" sz="2400" b="1" i="1" dirty="0" err="1"/>
              <a:t>hosting_final</a:t>
            </a:r>
            <a:r>
              <a:rPr lang="en-US" sz="2400" dirty="0"/>
              <a:t> in your USB flash drive in the lesson folder.</a:t>
            </a:r>
          </a:p>
          <a:p>
            <a:pPr>
              <a:spcBef>
                <a:spcPts val="500"/>
              </a:spcBef>
            </a:pPr>
            <a:r>
              <a:rPr lang="en-US" sz="2400" b="1" dirty="0"/>
              <a:t>CLOSE</a:t>
            </a:r>
            <a:r>
              <a:rPr lang="en-US" sz="2400" dirty="0"/>
              <a:t> Word.</a:t>
            </a:r>
          </a:p>
          <a:p>
            <a:endParaRPr lang="en-US" sz="2400" dirty="0"/>
          </a:p>
          <a:p>
            <a:endParaRPr lang="en-US" sz="2400" dirty="0"/>
          </a:p>
        </p:txBody>
      </p:sp>
    </p:spTree>
    <p:extLst>
      <p:ext uri="{BB962C8B-B14F-4D97-AF65-F5344CB8AC3E}">
        <p14:creationId xmlns:p14="http://schemas.microsoft.com/office/powerpoint/2010/main" val="8727107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07.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432" y="1536472"/>
            <a:ext cx="7463864" cy="4812688"/>
          </a:xfrm>
          <a:prstGeom prst="rect">
            <a:avLst/>
          </a:prstGeom>
        </p:spPr>
      </p:pic>
    </p:spTree>
    <p:extLst>
      <p:ext uri="{BB962C8B-B14F-4D97-AF65-F5344CB8AC3E}">
        <p14:creationId xmlns:p14="http://schemas.microsoft.com/office/powerpoint/2010/main" val="488618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a:t>
            </a:r>
            <a:r>
              <a:rPr lang="en-US" b="1" dirty="0" smtClean="0"/>
              <a:t/>
            </a:r>
            <a:br>
              <a:rPr lang="en-US" b="1" dirty="0" smtClean="0"/>
            </a:br>
            <a:r>
              <a:rPr lang="en-US" b="1" dirty="0" smtClean="0"/>
              <a:t>a </a:t>
            </a:r>
            <a:r>
              <a:rPr lang="en-US" b="1" dirty="0"/>
              <a:t>Document </a:t>
            </a:r>
            <a:r>
              <a:rPr lang="en-US" b="1" dirty="0" smtClean="0"/>
              <a:t>with </a:t>
            </a:r>
            <a:r>
              <a:rPr lang="en-US" b="1" dirty="0"/>
              <a:t>a Theme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hosting</a:t>
            </a:r>
            <a:r>
              <a:rPr lang="en-US" sz="2400" dirty="0"/>
              <a:t> document from </a:t>
            </a:r>
            <a:r>
              <a:rPr lang="en-US" sz="2400" dirty="0" smtClean="0"/>
              <a:t/>
            </a:r>
            <a:br>
              <a:rPr lang="en-US" sz="2400" dirty="0" smtClean="0"/>
            </a:br>
            <a:r>
              <a:rPr lang="en-US" sz="2400" dirty="0" smtClean="0"/>
              <a:t>the </a:t>
            </a:r>
            <a:r>
              <a:rPr lang="en-US" sz="2400" dirty="0"/>
              <a:t>data files for this lesson.</a:t>
            </a:r>
          </a:p>
          <a:p>
            <a:pPr marL="457200" lvl="0" indent="-457200">
              <a:buFont typeface="+mj-lt"/>
              <a:buAutoNum type="arabicPeriod"/>
            </a:pPr>
            <a:r>
              <a:rPr lang="en-US" sz="2400" dirty="0"/>
              <a:t>On the </a:t>
            </a:r>
            <a:r>
              <a:rPr lang="en-US" sz="2400" i="1" dirty="0"/>
              <a:t>Page Layout</a:t>
            </a:r>
            <a:r>
              <a:rPr lang="en-US" sz="2400" dirty="0"/>
              <a:t> tab, in the </a:t>
            </a:r>
            <a:r>
              <a:rPr lang="en-US" sz="2400" dirty="0" smtClean="0"/>
              <a:t/>
            </a:r>
            <a:br>
              <a:rPr lang="en-US" sz="2400" dirty="0" smtClean="0"/>
            </a:br>
            <a:r>
              <a:rPr lang="en-US" sz="2400" i="1" dirty="0" smtClean="0"/>
              <a:t>Themes</a:t>
            </a:r>
            <a:r>
              <a:rPr lang="en-US" sz="2400" dirty="0" smtClean="0"/>
              <a:t> </a:t>
            </a:r>
            <a:r>
              <a:rPr lang="en-US" sz="2400" dirty="0"/>
              <a:t>group, click </a:t>
            </a:r>
            <a:r>
              <a:rPr lang="en-US" sz="2400" b="1" dirty="0"/>
              <a:t>Themes</a:t>
            </a:r>
            <a:r>
              <a:rPr lang="en-US" sz="2400" dirty="0"/>
              <a:t>; the </a:t>
            </a:r>
            <a:r>
              <a:rPr lang="en-US" sz="2400" dirty="0" smtClean="0"/>
              <a:t/>
            </a:r>
            <a:br>
              <a:rPr lang="en-US" sz="2400" dirty="0" smtClean="0"/>
            </a:br>
            <a:r>
              <a:rPr lang="en-US" sz="2400" dirty="0" smtClean="0"/>
              <a:t>Themes </a:t>
            </a:r>
            <a:r>
              <a:rPr lang="en-US" sz="2400" dirty="0"/>
              <a:t>menu opens, as shown </a:t>
            </a:r>
            <a:r>
              <a:rPr lang="en-US" sz="2400" dirty="0" smtClean="0"/>
              <a:t/>
            </a:r>
            <a:br>
              <a:rPr lang="en-US" sz="2400" dirty="0" smtClean="0"/>
            </a:br>
            <a:r>
              <a:rPr lang="en-US" sz="2400" dirty="0" smtClean="0"/>
              <a:t>at right.</a:t>
            </a:r>
            <a:endParaRPr lang="en-US" sz="2400" dirty="0"/>
          </a:p>
          <a:p>
            <a:pPr marL="457200" lvl="0" indent="-457200">
              <a:buFont typeface="+mj-lt"/>
              <a:buAutoNum type="arabicPeriod"/>
            </a:pPr>
            <a:r>
              <a:rPr lang="en-US" sz="2400" dirty="0" smtClean="0"/>
              <a:t>Place </a:t>
            </a:r>
            <a:r>
              <a:rPr lang="en-US" sz="2400" dirty="0"/>
              <a:t>your insertion point over any built-in theme and notice that the document changes to display a live preview of your document.</a:t>
            </a:r>
          </a:p>
          <a:p>
            <a:endParaRPr lang="en-US" sz="2400" dirty="0"/>
          </a:p>
        </p:txBody>
      </p:sp>
      <p:pic>
        <p:nvPicPr>
          <p:cNvPr id="2" name="Picture 1" descr="07.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0720" y="1484783"/>
            <a:ext cx="2715301" cy="4834867"/>
          </a:xfrm>
          <a:prstGeom prst="rect">
            <a:avLst/>
          </a:prstGeom>
        </p:spPr>
      </p:pic>
    </p:spTree>
    <p:extLst>
      <p:ext uri="{BB962C8B-B14F-4D97-AF65-F5344CB8AC3E}">
        <p14:creationId xmlns:p14="http://schemas.microsoft.com/office/powerpoint/2010/main"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t>
            </a:r>
            <a:br>
              <a:rPr lang="en-US" b="1" dirty="0"/>
            </a:br>
            <a:r>
              <a:rPr lang="en-US" b="1" dirty="0"/>
              <a:t>a Document with a Theme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lvl="0" indent="-457200">
              <a:buFont typeface="+mj-lt"/>
              <a:buAutoNum type="arabicPeriod" startAt="3"/>
            </a:pPr>
            <a:r>
              <a:rPr lang="en-US" sz="2400" dirty="0" smtClean="0"/>
              <a:t>Click </a:t>
            </a:r>
            <a:r>
              <a:rPr lang="en-US" sz="2400" dirty="0"/>
              <a:t>the </a:t>
            </a:r>
            <a:r>
              <a:rPr lang="en-US" sz="2400" b="1" dirty="0"/>
              <a:t>Grid </a:t>
            </a:r>
            <a:r>
              <a:rPr lang="en-US" sz="2400" dirty="0"/>
              <a:t>theme and the elements are applied to the document.</a:t>
            </a:r>
          </a:p>
          <a:p>
            <a:pPr marL="457200" lvl="0" indent="-457200">
              <a:buFont typeface="+mj-lt"/>
              <a:buAutoNum type="arabicPeriod" startAt="3"/>
            </a:pPr>
            <a:r>
              <a:rPr lang="en-US" sz="2400" b="1" dirty="0"/>
              <a:t>SAVE</a:t>
            </a:r>
            <a:r>
              <a:rPr lang="en-US" sz="2400" dirty="0"/>
              <a:t> document as </a:t>
            </a:r>
            <a:r>
              <a:rPr lang="en-US" sz="2400" b="1" i="1" dirty="0"/>
              <a:t>hosting_ term</a:t>
            </a:r>
            <a:r>
              <a:rPr lang="en-US" sz="2400" dirty="0"/>
              <a:t> in your USB flash drive in the lesson folder.</a:t>
            </a:r>
          </a:p>
          <a:p>
            <a:r>
              <a:rPr lang="en-US" sz="2400" b="1" dirty="0"/>
              <a:t>LEAVE</a:t>
            </a:r>
            <a:r>
              <a:rPr lang="en-US" sz="2400" dirty="0"/>
              <a:t> the document open to use in the next exercise.</a:t>
            </a:r>
          </a:p>
          <a:p>
            <a:endParaRPr lang="en-US" sz="2400" dirty="0"/>
          </a:p>
        </p:txBody>
      </p:sp>
    </p:spTree>
    <p:extLst>
      <p:ext uri="{BB962C8B-B14F-4D97-AF65-F5344CB8AC3E}">
        <p14:creationId xmlns:p14="http://schemas.microsoft.com/office/powerpoint/2010/main"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1709</TotalTime>
  <Words>5044</Words>
  <Application>Microsoft Office PowerPoint</Application>
  <PresentationFormat>On-screen Show (4:3)</PresentationFormat>
  <Paragraphs>404</Paragraphs>
  <Slides>75</Slides>
  <Notes>75</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template</vt:lpstr>
      <vt:lpstr>Working with Themes,  Quick Parts, Page Backgrounds,  and Headers and Footers</vt:lpstr>
      <vt:lpstr>Objectives</vt:lpstr>
      <vt:lpstr>Formatting, Creating,  and Customizing a Theme</vt:lpstr>
      <vt:lpstr>Formatting a Document with a Theme</vt:lpstr>
      <vt:lpstr>Formatting a Document with a Theme</vt:lpstr>
      <vt:lpstr>Formatting a Document with a Theme</vt:lpstr>
      <vt:lpstr>Formatting a Document with a Theme</vt:lpstr>
      <vt:lpstr>Step-by-Step: Format  a Document with a Theme</vt:lpstr>
      <vt:lpstr>Step-by-Step: Format  a Document with a Theme</vt:lpstr>
      <vt:lpstr>Creating and Customizing a Theme</vt:lpstr>
      <vt:lpstr>Step-by-Step: Create and Customize a Theme</vt:lpstr>
      <vt:lpstr>Step-by-Step: Create and Customize a Theme</vt:lpstr>
      <vt:lpstr>Step-by-Step: Create and Customize a Theme</vt:lpstr>
      <vt:lpstr>Step-by-Step: Create and Customize a Theme</vt:lpstr>
      <vt:lpstr>Step-by-Step: Create and Customize a Theme</vt:lpstr>
      <vt:lpstr>Step-by-Step: Create and Customize a Theme</vt:lpstr>
      <vt:lpstr>Using Quick Parts in a Document</vt:lpstr>
      <vt:lpstr>Using Built-In Building Blocks</vt:lpstr>
      <vt:lpstr>Step-by-Step: Use Built-In Building Blocks</vt:lpstr>
      <vt:lpstr>Step-by-Step: Use Built-In Building Blocks</vt:lpstr>
      <vt:lpstr>Step-by-Step: Use Built-In Building Blocks</vt:lpstr>
      <vt:lpstr>Step-by-Step: Use Built-In Building Blocks</vt:lpstr>
      <vt:lpstr>Step-by-Step: Use Built-In Building Blocks</vt:lpstr>
      <vt:lpstr>Step-by-Step: Use Built-In Building Blocks</vt:lpstr>
      <vt:lpstr>Step-by-Step: Use Built-In Building Blocks</vt:lpstr>
      <vt:lpstr>Step-by-Step: Use Built-In Building Blocks</vt:lpstr>
      <vt:lpstr>Step-by-Step: Use Built-In Building Blocks</vt:lpstr>
      <vt:lpstr>Inserting an Equation</vt:lpstr>
      <vt:lpstr>Step-by-Step: Insert an Equation</vt:lpstr>
      <vt:lpstr>Step-by-Step: Insert an Equation</vt:lpstr>
      <vt:lpstr>Inserting a Field from Quick Parts</vt:lpstr>
      <vt:lpstr>Inserting a Field from Quick Parts</vt:lpstr>
      <vt:lpstr>Step-by-Step: Insert a Field from Quick Parts</vt:lpstr>
      <vt:lpstr>Step-by-Step: Insert a Field from Quick Parts</vt:lpstr>
      <vt:lpstr>Step-by-Step: Insert a Field from Quick Parts</vt:lpstr>
      <vt:lpstr>Step-by-Step: Insert a Field from Quick Parts</vt:lpstr>
      <vt:lpstr>Formatting a Document’s Background</vt:lpstr>
      <vt:lpstr>Inserting a Page Color</vt:lpstr>
      <vt:lpstr>Step-by-Step: Insert a Page Color</vt:lpstr>
      <vt:lpstr>Formatting the Page Color Background</vt:lpstr>
      <vt:lpstr>Step-by-Step: Format  the Page Color Background</vt:lpstr>
      <vt:lpstr>Step-by-Step: Format  the Page Color Background</vt:lpstr>
      <vt:lpstr>Step-by-Step: Format  the Page Color Background</vt:lpstr>
      <vt:lpstr>Adding a Watermark</vt:lpstr>
      <vt:lpstr>Step-by-Step: Add a Watermark</vt:lpstr>
      <vt:lpstr>Step-by-Step: Add a Watermark</vt:lpstr>
      <vt:lpstr>Step-by-Step: Add a Watermark</vt:lpstr>
      <vt:lpstr>Adding a Page Border</vt:lpstr>
      <vt:lpstr>Step-by-Step: Add a Page Border</vt:lpstr>
      <vt:lpstr>Step-by-Step: Add a Page Border</vt:lpstr>
      <vt:lpstr>Step-by-Step: Add a Page Border</vt:lpstr>
      <vt:lpstr>Creating and Modifying Headers and Footers</vt:lpstr>
      <vt:lpstr>Step-by-Step: Add Page Numbers</vt:lpstr>
      <vt:lpstr>Step-by-Step: Add Page Numbers</vt:lpstr>
      <vt:lpstr>Formatting Page Numbers</vt:lpstr>
      <vt:lpstr>Step-by-Step: Format Page Numbers</vt:lpstr>
      <vt:lpstr>Step-by-Step: Format Page Numbers</vt:lpstr>
      <vt:lpstr>Removing Page Numbers</vt:lpstr>
      <vt:lpstr>Step-by-Step: Remove Page Numbers</vt:lpstr>
      <vt:lpstr>Inserting the Current Date and Time</vt:lpstr>
      <vt:lpstr>Step-by-Step: Insert Current Date and Time</vt:lpstr>
      <vt:lpstr>Step-by-Step: Insert Current Date and Time</vt:lpstr>
      <vt:lpstr>Inserting a Built-In Header or Footer </vt:lpstr>
      <vt:lpstr>Step-by-Step: Insert a  Built-In Header or Footer</vt:lpstr>
      <vt:lpstr>Step-by-Step: Insert a  Built-In Header or Footer</vt:lpstr>
      <vt:lpstr>Step-by-Step: Insert a  Built-In Header or Footer</vt:lpstr>
      <vt:lpstr>Adding Content to a Header or Footer</vt:lpstr>
      <vt:lpstr>Step-by-Step: Add Content  to a Header or Footer</vt:lpstr>
      <vt:lpstr>Step-by-Step: Add Content  to a Header or Footer</vt:lpstr>
      <vt:lpstr>Step-by-Step: Add Content  to a Header or Footer</vt:lpstr>
      <vt:lpstr>Changing the Position of a Header or Footer</vt:lpstr>
      <vt:lpstr>Step-by-Step: Change the Position  of a Header or Footer</vt:lpstr>
      <vt:lpstr>Removing a Header or Footer</vt:lpstr>
      <vt:lpstr>Step-by-Step: Remove a Header or Footer</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239</cp:revision>
  <dcterms:created xsi:type="dcterms:W3CDTF">2011-08-08T12:10:51Z</dcterms:created>
  <dcterms:modified xsi:type="dcterms:W3CDTF">2011-08-17T20:14:10Z</dcterms:modified>
</cp:coreProperties>
</file>